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30243463" cy="42484675"/>
  <p:notesSz cx="6858000" cy="9144000"/>
  <p:defaultTextStyle>
    <a:defPPr>
      <a:defRPr lang="es-ES"/>
    </a:defPPr>
    <a:lvl1pPr algn="l" defTabSz="3753305" rtl="0" fontAlgn="base">
      <a:spcBef>
        <a:spcPct val="0"/>
      </a:spcBef>
      <a:spcAft>
        <a:spcPct val="0"/>
      </a:spcAft>
      <a:defRPr sz="7300" kern="1200">
        <a:solidFill>
          <a:schemeClr val="tx1"/>
        </a:solidFill>
        <a:latin typeface="Arial" charset="0"/>
        <a:ea typeface="+mn-ea"/>
        <a:cs typeface="+mn-cs"/>
      </a:defRPr>
    </a:lvl1pPr>
    <a:lvl2pPr marL="1876653" indent="-1459620" algn="l" defTabSz="3753305" rtl="0" fontAlgn="base">
      <a:spcBef>
        <a:spcPct val="0"/>
      </a:spcBef>
      <a:spcAft>
        <a:spcPct val="0"/>
      </a:spcAft>
      <a:defRPr sz="7300" kern="1200">
        <a:solidFill>
          <a:schemeClr val="tx1"/>
        </a:solidFill>
        <a:latin typeface="Arial" charset="0"/>
        <a:ea typeface="+mn-ea"/>
        <a:cs typeface="+mn-cs"/>
      </a:defRPr>
    </a:lvl2pPr>
    <a:lvl3pPr marL="3753305" indent="-2919237" algn="l" defTabSz="3753305" rtl="0" fontAlgn="base">
      <a:spcBef>
        <a:spcPct val="0"/>
      </a:spcBef>
      <a:spcAft>
        <a:spcPct val="0"/>
      </a:spcAft>
      <a:defRPr sz="7300" kern="1200">
        <a:solidFill>
          <a:schemeClr val="tx1"/>
        </a:solidFill>
        <a:latin typeface="Arial" charset="0"/>
        <a:ea typeface="+mn-ea"/>
        <a:cs typeface="+mn-cs"/>
      </a:defRPr>
    </a:lvl3pPr>
    <a:lvl4pPr marL="5629958" indent="-4378857" algn="l" defTabSz="3753305" rtl="0" fontAlgn="base">
      <a:spcBef>
        <a:spcPct val="0"/>
      </a:spcBef>
      <a:spcAft>
        <a:spcPct val="0"/>
      </a:spcAft>
      <a:defRPr sz="7300" kern="1200">
        <a:solidFill>
          <a:schemeClr val="tx1"/>
        </a:solidFill>
        <a:latin typeface="Arial" charset="0"/>
        <a:ea typeface="+mn-ea"/>
        <a:cs typeface="+mn-cs"/>
      </a:defRPr>
    </a:lvl4pPr>
    <a:lvl5pPr marL="7506612" indent="-5838476" algn="l" defTabSz="3753305" rtl="0" fontAlgn="base">
      <a:spcBef>
        <a:spcPct val="0"/>
      </a:spcBef>
      <a:spcAft>
        <a:spcPct val="0"/>
      </a:spcAft>
      <a:defRPr sz="7300" kern="1200">
        <a:solidFill>
          <a:schemeClr val="tx1"/>
        </a:solidFill>
        <a:latin typeface="Arial" charset="0"/>
        <a:ea typeface="+mn-ea"/>
        <a:cs typeface="+mn-cs"/>
      </a:defRPr>
    </a:lvl5pPr>
    <a:lvl6pPr marL="2085169" algn="l" defTabSz="834068" rtl="0" eaLnBrk="1" latinLnBrk="0" hangingPunct="1">
      <a:defRPr sz="7300" kern="1200">
        <a:solidFill>
          <a:schemeClr val="tx1"/>
        </a:solidFill>
        <a:latin typeface="Arial" charset="0"/>
        <a:ea typeface="+mn-ea"/>
        <a:cs typeface="+mn-cs"/>
      </a:defRPr>
    </a:lvl6pPr>
    <a:lvl7pPr marL="2502204" algn="l" defTabSz="834068" rtl="0" eaLnBrk="1" latinLnBrk="0" hangingPunct="1">
      <a:defRPr sz="7300" kern="1200">
        <a:solidFill>
          <a:schemeClr val="tx1"/>
        </a:solidFill>
        <a:latin typeface="Arial" charset="0"/>
        <a:ea typeface="+mn-ea"/>
        <a:cs typeface="+mn-cs"/>
      </a:defRPr>
    </a:lvl7pPr>
    <a:lvl8pPr marL="2919237" algn="l" defTabSz="834068" rtl="0" eaLnBrk="1" latinLnBrk="0" hangingPunct="1">
      <a:defRPr sz="7300" kern="1200">
        <a:solidFill>
          <a:schemeClr val="tx1"/>
        </a:solidFill>
        <a:latin typeface="Arial" charset="0"/>
        <a:ea typeface="+mn-ea"/>
        <a:cs typeface="+mn-cs"/>
      </a:defRPr>
    </a:lvl8pPr>
    <a:lvl9pPr marL="3336272" algn="l" defTabSz="834068" rtl="0" eaLnBrk="1" latinLnBrk="0" hangingPunct="1">
      <a:defRPr sz="7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381">
          <p15:clr>
            <a:srgbClr val="A4A3A4"/>
          </p15:clr>
        </p15:guide>
        <p15:guide id="2" pos="114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072"/>
    <a:srgbClr val="009FDA"/>
    <a:srgbClr val="00CCFF"/>
    <a:srgbClr val="0099FF"/>
    <a:srgbClr val="5688A7"/>
    <a:srgbClr val="A37BC2"/>
    <a:srgbClr val="4CD6D0"/>
    <a:srgbClr val="000000"/>
    <a:srgbClr val="003C6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782" autoAdjust="0"/>
  </p:normalViewPr>
  <p:slideViewPr>
    <p:cSldViewPr showGuides="1">
      <p:cViewPr varScale="1">
        <p:scale>
          <a:sx n="23" d="100"/>
          <a:sy n="23" d="100"/>
        </p:scale>
        <p:origin x="5448" y="352"/>
      </p:cViewPr>
      <p:guideLst>
        <p:guide orient="horz" pos="13381"/>
        <p:guide pos="1149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6FEC8D-1059-4A53-A014-F08AAE7F7C55}" type="datetimeFigureOut">
              <a:rPr lang="es-ES" smtClean="0"/>
              <a:pPr/>
              <a:t>30/10/2019</a:t>
            </a:fld>
            <a:endParaRPr lang="es-ES"/>
          </a:p>
        </p:txBody>
      </p:sp>
      <p:sp>
        <p:nvSpPr>
          <p:cNvPr id="4" name="3 Marcador de imagen de diapositiva"/>
          <p:cNvSpPr>
            <a:spLocks noGrp="1" noRot="1" noChangeAspect="1"/>
          </p:cNvSpPr>
          <p:nvPr>
            <p:ph type="sldImg" idx="2"/>
          </p:nvPr>
        </p:nvSpPr>
        <p:spPr>
          <a:xfrm>
            <a:off x="2209800" y="685800"/>
            <a:ext cx="2438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87FCB7-5274-4F87-ACE6-31E6DCA63008}"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2209800" y="685800"/>
            <a:ext cx="2438400" cy="3429000"/>
          </a:xfrm>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7287FCB7-5274-4F87-ACE6-31E6DCA63008}" type="slidenum">
              <a:rPr lang="es-ES" smtClean="0"/>
              <a:pPr/>
              <a:t>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2170027" y="11033348"/>
            <a:ext cx="24593631" cy="7613170"/>
          </a:xfrm>
        </p:spPr>
        <p:txBody>
          <a:bodyPr/>
          <a:lstStyle/>
          <a:p>
            <a:r>
              <a:rPr lang="es-ES"/>
              <a:t>Haga clic para modificar el estilo de título del patrón</a:t>
            </a:r>
          </a:p>
        </p:txBody>
      </p:sp>
      <p:sp>
        <p:nvSpPr>
          <p:cNvPr id="3" name="2 Subtítulo"/>
          <p:cNvSpPr>
            <a:spLocks noGrp="1"/>
          </p:cNvSpPr>
          <p:nvPr>
            <p:ph type="subTitle" idx="1"/>
          </p:nvPr>
        </p:nvSpPr>
        <p:spPr>
          <a:xfrm>
            <a:off x="4340053" y="20126396"/>
            <a:ext cx="20253579" cy="9076609"/>
          </a:xfrm>
        </p:spPr>
        <p:txBody>
          <a:bodyPr/>
          <a:lstStyle>
            <a:lvl1pPr marL="0" indent="0" algn="ctr">
              <a:buNone/>
              <a:defRPr>
                <a:solidFill>
                  <a:schemeClr val="tx1">
                    <a:tint val="75000"/>
                  </a:schemeClr>
                </a:solidFill>
              </a:defRPr>
            </a:lvl1pPr>
            <a:lvl2pPr marL="1876653" indent="0" algn="ctr">
              <a:buNone/>
              <a:defRPr>
                <a:solidFill>
                  <a:schemeClr val="tx1">
                    <a:tint val="75000"/>
                  </a:schemeClr>
                </a:solidFill>
              </a:defRPr>
            </a:lvl2pPr>
            <a:lvl3pPr marL="3753305" indent="0" algn="ctr">
              <a:buNone/>
              <a:defRPr>
                <a:solidFill>
                  <a:schemeClr val="tx1">
                    <a:tint val="75000"/>
                  </a:schemeClr>
                </a:solidFill>
              </a:defRPr>
            </a:lvl3pPr>
            <a:lvl4pPr marL="5629958" indent="0" algn="ctr">
              <a:buNone/>
              <a:defRPr>
                <a:solidFill>
                  <a:schemeClr val="tx1">
                    <a:tint val="75000"/>
                  </a:schemeClr>
                </a:solidFill>
              </a:defRPr>
            </a:lvl4pPr>
            <a:lvl5pPr marL="7506612" indent="0" algn="ctr">
              <a:buNone/>
              <a:defRPr>
                <a:solidFill>
                  <a:schemeClr val="tx1">
                    <a:tint val="75000"/>
                  </a:schemeClr>
                </a:solidFill>
              </a:defRPr>
            </a:lvl5pPr>
            <a:lvl6pPr marL="9383264" indent="0" algn="ctr">
              <a:buNone/>
              <a:defRPr>
                <a:solidFill>
                  <a:schemeClr val="tx1">
                    <a:tint val="75000"/>
                  </a:schemeClr>
                </a:solidFill>
              </a:defRPr>
            </a:lvl6pPr>
            <a:lvl7pPr marL="11259917" indent="0" algn="ctr">
              <a:buNone/>
              <a:defRPr>
                <a:solidFill>
                  <a:schemeClr val="tx1">
                    <a:tint val="75000"/>
                  </a:schemeClr>
                </a:solidFill>
              </a:defRPr>
            </a:lvl7pPr>
            <a:lvl8pPr marL="13136570" indent="0" algn="ctr">
              <a:buNone/>
              <a:defRPr>
                <a:solidFill>
                  <a:schemeClr val="tx1">
                    <a:tint val="75000"/>
                  </a:schemeClr>
                </a:solidFill>
              </a:defRPr>
            </a:lvl8pPr>
            <a:lvl9pPr marL="15013222"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pPr>
              <a:defRPr/>
            </a:pPr>
            <a:fld id="{43139AFD-5A34-46FB-8B77-1F3477E7D308}" type="datetimeFigureOut">
              <a:rPr lang="es-ES"/>
              <a:pPr>
                <a:defRPr/>
              </a:pPr>
              <a:t>30/10/2019</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B8968C60-5CC2-4F7B-90AF-6A7BA8D2FC32}" type="slidenum">
              <a:rPr lang="es-ES"/>
              <a:pPr>
                <a:defRPr/>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A4EBD839-4FF9-46D2-97E9-1AD16FD2BF5D}" type="datetimeFigureOut">
              <a:rPr lang="es-ES"/>
              <a:pPr>
                <a:defRPr/>
              </a:pPr>
              <a:t>30/10/2019</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208E6093-10D2-4042-AE88-3A7BF191756A}" type="slidenum">
              <a:rPr lang="es-ES"/>
              <a:pPr>
                <a:defRPr/>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20976923" y="1422342"/>
            <a:ext cx="6510079" cy="30304693"/>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446685" y="1422342"/>
            <a:ext cx="19048008" cy="3030469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552B7809-94EC-4FA0-B3F9-16BD5C8F831D}" type="datetimeFigureOut">
              <a:rPr lang="es-ES"/>
              <a:pPr>
                <a:defRPr/>
              </a:pPr>
              <a:t>30/10/2019</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D55643F6-B161-421D-A98F-1A8CBB940A8A}" type="slidenum">
              <a:rPr lang="es-ES"/>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43DDD94A-D40A-4A10-9B08-B96E76ADABD4}" type="datetimeFigureOut">
              <a:rPr lang="es-ES"/>
              <a:pPr>
                <a:defRPr/>
              </a:pPr>
              <a:t>30/10/2019</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5DCACF2D-26FA-4E26-8953-F3392E6E64A3}" type="slidenum">
              <a:rPr lang="es-ES"/>
              <a:pPr>
                <a:defRPr/>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2285565" y="22823075"/>
            <a:ext cx="24593631" cy="7054104"/>
          </a:xfrm>
        </p:spPr>
        <p:txBody>
          <a:bodyPr anchor="t"/>
          <a:lstStyle>
            <a:lvl1pPr algn="l">
              <a:defRPr sz="16400" b="1" cap="all"/>
            </a:lvl1pPr>
          </a:lstStyle>
          <a:p>
            <a:r>
              <a:rPr lang="es-ES"/>
              <a:t>Haga clic para modificar el estilo de título del patrón</a:t>
            </a:r>
          </a:p>
        </p:txBody>
      </p:sp>
      <p:sp>
        <p:nvSpPr>
          <p:cNvPr id="3" name="2 Marcador de texto"/>
          <p:cNvSpPr>
            <a:spLocks noGrp="1"/>
          </p:cNvSpPr>
          <p:nvPr>
            <p:ph type="body" idx="1"/>
          </p:nvPr>
        </p:nvSpPr>
        <p:spPr>
          <a:xfrm>
            <a:off x="2285565" y="15053698"/>
            <a:ext cx="24593631" cy="7769377"/>
          </a:xfrm>
        </p:spPr>
        <p:txBody>
          <a:bodyPr anchor="b"/>
          <a:lstStyle>
            <a:lvl1pPr marL="0" indent="0">
              <a:buNone/>
              <a:defRPr sz="8200">
                <a:solidFill>
                  <a:schemeClr val="tx1">
                    <a:tint val="75000"/>
                  </a:schemeClr>
                </a:solidFill>
              </a:defRPr>
            </a:lvl1pPr>
            <a:lvl2pPr marL="1876653" indent="0">
              <a:buNone/>
              <a:defRPr sz="7300">
                <a:solidFill>
                  <a:schemeClr val="tx1">
                    <a:tint val="75000"/>
                  </a:schemeClr>
                </a:solidFill>
              </a:defRPr>
            </a:lvl2pPr>
            <a:lvl3pPr marL="3753305" indent="0">
              <a:buNone/>
              <a:defRPr sz="6600">
                <a:solidFill>
                  <a:schemeClr val="tx1">
                    <a:tint val="75000"/>
                  </a:schemeClr>
                </a:solidFill>
              </a:defRPr>
            </a:lvl3pPr>
            <a:lvl4pPr marL="5629958" indent="0">
              <a:buNone/>
              <a:defRPr sz="5800">
                <a:solidFill>
                  <a:schemeClr val="tx1">
                    <a:tint val="75000"/>
                  </a:schemeClr>
                </a:solidFill>
              </a:defRPr>
            </a:lvl4pPr>
            <a:lvl5pPr marL="7506612" indent="0">
              <a:buNone/>
              <a:defRPr sz="5800">
                <a:solidFill>
                  <a:schemeClr val="tx1">
                    <a:tint val="75000"/>
                  </a:schemeClr>
                </a:solidFill>
              </a:defRPr>
            </a:lvl5pPr>
            <a:lvl6pPr marL="9383264" indent="0">
              <a:buNone/>
              <a:defRPr sz="5800">
                <a:solidFill>
                  <a:schemeClr val="tx1">
                    <a:tint val="75000"/>
                  </a:schemeClr>
                </a:solidFill>
              </a:defRPr>
            </a:lvl6pPr>
            <a:lvl7pPr marL="11259917" indent="0">
              <a:buNone/>
              <a:defRPr sz="5800">
                <a:solidFill>
                  <a:schemeClr val="tx1">
                    <a:tint val="75000"/>
                  </a:schemeClr>
                </a:solidFill>
              </a:defRPr>
            </a:lvl7pPr>
            <a:lvl8pPr marL="13136570" indent="0">
              <a:buNone/>
              <a:defRPr sz="5800">
                <a:solidFill>
                  <a:schemeClr val="tx1">
                    <a:tint val="75000"/>
                  </a:schemeClr>
                </a:solidFill>
              </a:defRPr>
            </a:lvl8pPr>
            <a:lvl9pPr marL="15013222" indent="0">
              <a:buNone/>
              <a:defRPr sz="58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C6A15062-BA7A-4399-BE2E-C0482773F79A}" type="datetimeFigureOut">
              <a:rPr lang="es-ES"/>
              <a:pPr>
                <a:defRPr/>
              </a:pPr>
              <a:t>30/10/2019</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8C2C76FC-2A9F-44C5-A630-870225A80986}" type="slidenum">
              <a:rPr lang="es-ES"/>
              <a:pPr>
                <a:defRPr/>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1446686" y="8287346"/>
            <a:ext cx="12779043" cy="23439690"/>
          </a:xfrm>
        </p:spPr>
        <p:txBody>
          <a:bodyPr/>
          <a:lstStyle>
            <a:lvl1pPr>
              <a:defRPr sz="11500"/>
            </a:lvl1pPr>
            <a:lvl2pPr>
              <a:defRPr sz="9800"/>
            </a:lvl2pPr>
            <a:lvl3pPr>
              <a:defRPr sz="8200"/>
            </a:lvl3pPr>
            <a:lvl4pPr>
              <a:defRPr sz="7300"/>
            </a:lvl4pPr>
            <a:lvl5pPr>
              <a:defRPr sz="7300"/>
            </a:lvl5pPr>
            <a:lvl6pPr>
              <a:defRPr sz="7300"/>
            </a:lvl6pPr>
            <a:lvl7pPr>
              <a:defRPr sz="7300"/>
            </a:lvl7pPr>
            <a:lvl8pPr>
              <a:defRPr sz="7300"/>
            </a:lvl8pPr>
            <a:lvl9pPr>
              <a:defRPr sz="73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14707959" y="8287346"/>
            <a:ext cx="12779043" cy="23439690"/>
          </a:xfrm>
        </p:spPr>
        <p:txBody>
          <a:bodyPr/>
          <a:lstStyle>
            <a:lvl1pPr>
              <a:defRPr sz="11500"/>
            </a:lvl1pPr>
            <a:lvl2pPr>
              <a:defRPr sz="9800"/>
            </a:lvl2pPr>
            <a:lvl3pPr>
              <a:defRPr sz="8200"/>
            </a:lvl3pPr>
            <a:lvl4pPr>
              <a:defRPr sz="7300"/>
            </a:lvl4pPr>
            <a:lvl5pPr>
              <a:defRPr sz="7300"/>
            </a:lvl5pPr>
            <a:lvl6pPr>
              <a:defRPr sz="7300"/>
            </a:lvl6pPr>
            <a:lvl7pPr>
              <a:defRPr sz="7300"/>
            </a:lvl7pPr>
            <a:lvl8pPr>
              <a:defRPr sz="7300"/>
            </a:lvl8pPr>
            <a:lvl9pPr>
              <a:defRPr sz="73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p:cNvSpPr>
            <a:spLocks noGrp="1"/>
          </p:cNvSpPr>
          <p:nvPr>
            <p:ph type="dt" sz="half" idx="10"/>
          </p:nvPr>
        </p:nvSpPr>
        <p:spPr/>
        <p:txBody>
          <a:bodyPr/>
          <a:lstStyle>
            <a:lvl1pPr>
              <a:defRPr/>
            </a:lvl1pPr>
          </a:lstStyle>
          <a:p>
            <a:pPr>
              <a:defRPr/>
            </a:pPr>
            <a:fld id="{F352A96D-5C96-45C2-A232-82965FA1898D}" type="datetimeFigureOut">
              <a:rPr lang="es-ES"/>
              <a:pPr>
                <a:defRPr/>
              </a:pPr>
              <a:t>30/10/2019</a:t>
            </a:fld>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655DB95C-CAFA-4E52-83BB-84DE6F249DFD}" type="slidenum">
              <a:rPr lang="es-ES"/>
              <a:pPr>
                <a:defRPr/>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1446685" y="7950261"/>
            <a:ext cx="12784068" cy="3313289"/>
          </a:xfrm>
        </p:spPr>
        <p:txBody>
          <a:bodyPr anchor="b"/>
          <a:lstStyle>
            <a:lvl1pPr marL="0" indent="0">
              <a:buNone/>
              <a:defRPr sz="9800" b="1"/>
            </a:lvl1pPr>
            <a:lvl2pPr marL="1876653" indent="0">
              <a:buNone/>
              <a:defRPr sz="8200" b="1"/>
            </a:lvl2pPr>
            <a:lvl3pPr marL="3753305" indent="0">
              <a:buNone/>
              <a:defRPr sz="7300" b="1"/>
            </a:lvl3pPr>
            <a:lvl4pPr marL="5629958" indent="0">
              <a:buNone/>
              <a:defRPr sz="6600" b="1"/>
            </a:lvl4pPr>
            <a:lvl5pPr marL="7506612" indent="0">
              <a:buNone/>
              <a:defRPr sz="6600" b="1"/>
            </a:lvl5pPr>
            <a:lvl6pPr marL="9383264" indent="0">
              <a:buNone/>
              <a:defRPr sz="6600" b="1"/>
            </a:lvl6pPr>
            <a:lvl7pPr marL="11259917" indent="0">
              <a:buNone/>
              <a:defRPr sz="6600" b="1"/>
            </a:lvl7pPr>
            <a:lvl8pPr marL="13136570" indent="0">
              <a:buNone/>
              <a:defRPr sz="6600" b="1"/>
            </a:lvl8pPr>
            <a:lvl9pPr marL="15013222" indent="0">
              <a:buNone/>
              <a:defRPr sz="6600" b="1"/>
            </a:lvl9pPr>
          </a:lstStyle>
          <a:p>
            <a:pPr lvl="0"/>
            <a:r>
              <a:rPr lang="es-ES"/>
              <a:t>Haga clic para modificar el estilo de texto del patrón</a:t>
            </a:r>
          </a:p>
        </p:txBody>
      </p:sp>
      <p:sp>
        <p:nvSpPr>
          <p:cNvPr id="4" name="3 Marcador de contenido"/>
          <p:cNvSpPr>
            <a:spLocks noGrp="1"/>
          </p:cNvSpPr>
          <p:nvPr>
            <p:ph sz="half" idx="2"/>
          </p:nvPr>
        </p:nvSpPr>
        <p:spPr>
          <a:xfrm>
            <a:off x="1446685" y="11263552"/>
            <a:ext cx="12784068" cy="20463481"/>
          </a:xfrm>
        </p:spPr>
        <p:txBody>
          <a:bodyPr/>
          <a:lstStyle>
            <a:lvl1pPr>
              <a:defRPr sz="9800"/>
            </a:lvl1pPr>
            <a:lvl2pPr>
              <a:defRPr sz="8200"/>
            </a:lvl2pPr>
            <a:lvl3pPr>
              <a:defRPr sz="7300"/>
            </a:lvl3pPr>
            <a:lvl4pPr>
              <a:defRPr sz="6600"/>
            </a:lvl4pPr>
            <a:lvl5pPr>
              <a:defRPr sz="6600"/>
            </a:lvl5pPr>
            <a:lvl6pPr>
              <a:defRPr sz="6600"/>
            </a:lvl6pPr>
            <a:lvl7pPr>
              <a:defRPr sz="6600"/>
            </a:lvl7pPr>
            <a:lvl8pPr>
              <a:defRPr sz="6600"/>
            </a:lvl8pPr>
            <a:lvl9pPr>
              <a:defRPr sz="6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14697910" y="7950261"/>
            <a:ext cx="12789090" cy="3313289"/>
          </a:xfrm>
        </p:spPr>
        <p:txBody>
          <a:bodyPr anchor="b"/>
          <a:lstStyle>
            <a:lvl1pPr marL="0" indent="0">
              <a:buNone/>
              <a:defRPr sz="9800" b="1"/>
            </a:lvl1pPr>
            <a:lvl2pPr marL="1876653" indent="0">
              <a:buNone/>
              <a:defRPr sz="8200" b="1"/>
            </a:lvl2pPr>
            <a:lvl3pPr marL="3753305" indent="0">
              <a:buNone/>
              <a:defRPr sz="7300" b="1"/>
            </a:lvl3pPr>
            <a:lvl4pPr marL="5629958" indent="0">
              <a:buNone/>
              <a:defRPr sz="6600" b="1"/>
            </a:lvl4pPr>
            <a:lvl5pPr marL="7506612" indent="0">
              <a:buNone/>
              <a:defRPr sz="6600" b="1"/>
            </a:lvl5pPr>
            <a:lvl6pPr marL="9383264" indent="0">
              <a:buNone/>
              <a:defRPr sz="6600" b="1"/>
            </a:lvl6pPr>
            <a:lvl7pPr marL="11259917" indent="0">
              <a:buNone/>
              <a:defRPr sz="6600" b="1"/>
            </a:lvl7pPr>
            <a:lvl8pPr marL="13136570" indent="0">
              <a:buNone/>
              <a:defRPr sz="6600" b="1"/>
            </a:lvl8pPr>
            <a:lvl9pPr marL="15013222" indent="0">
              <a:buNone/>
              <a:defRPr sz="6600" b="1"/>
            </a:lvl9pPr>
          </a:lstStyle>
          <a:p>
            <a:pPr lvl="0"/>
            <a:r>
              <a:rPr lang="es-ES"/>
              <a:t>Haga clic para modificar el estilo de texto del patrón</a:t>
            </a:r>
          </a:p>
        </p:txBody>
      </p:sp>
      <p:sp>
        <p:nvSpPr>
          <p:cNvPr id="6" name="5 Marcador de contenido"/>
          <p:cNvSpPr>
            <a:spLocks noGrp="1"/>
          </p:cNvSpPr>
          <p:nvPr>
            <p:ph sz="quarter" idx="4"/>
          </p:nvPr>
        </p:nvSpPr>
        <p:spPr>
          <a:xfrm>
            <a:off x="14697910" y="11263552"/>
            <a:ext cx="12789090" cy="20463481"/>
          </a:xfrm>
        </p:spPr>
        <p:txBody>
          <a:bodyPr/>
          <a:lstStyle>
            <a:lvl1pPr>
              <a:defRPr sz="9800"/>
            </a:lvl1pPr>
            <a:lvl2pPr>
              <a:defRPr sz="8200"/>
            </a:lvl2pPr>
            <a:lvl3pPr>
              <a:defRPr sz="7300"/>
            </a:lvl3pPr>
            <a:lvl4pPr>
              <a:defRPr sz="6600"/>
            </a:lvl4pPr>
            <a:lvl5pPr>
              <a:defRPr sz="6600"/>
            </a:lvl5pPr>
            <a:lvl6pPr>
              <a:defRPr sz="6600"/>
            </a:lvl6pPr>
            <a:lvl7pPr>
              <a:defRPr sz="6600"/>
            </a:lvl7pPr>
            <a:lvl8pPr>
              <a:defRPr sz="6600"/>
            </a:lvl8pPr>
            <a:lvl9pPr>
              <a:defRPr sz="6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p:cNvSpPr>
            <a:spLocks noGrp="1"/>
          </p:cNvSpPr>
          <p:nvPr>
            <p:ph type="dt" sz="half" idx="10"/>
          </p:nvPr>
        </p:nvSpPr>
        <p:spPr/>
        <p:txBody>
          <a:bodyPr/>
          <a:lstStyle>
            <a:lvl1pPr>
              <a:defRPr/>
            </a:lvl1pPr>
          </a:lstStyle>
          <a:p>
            <a:pPr>
              <a:defRPr/>
            </a:pPr>
            <a:fld id="{373B3653-4020-4271-8A48-9B515ACBF9B6}" type="datetimeFigureOut">
              <a:rPr lang="es-ES"/>
              <a:pPr>
                <a:defRPr/>
              </a:pPr>
              <a:t>30/10/2019</a:t>
            </a:fld>
            <a:endParaRPr lang="es-ES"/>
          </a:p>
        </p:txBody>
      </p:sp>
      <p:sp>
        <p:nvSpPr>
          <p:cNvPr id="8" name="4 Marcador de pie de página"/>
          <p:cNvSpPr>
            <a:spLocks noGrp="1"/>
          </p:cNvSpPr>
          <p:nvPr>
            <p:ph type="ftr" sz="quarter" idx="11"/>
          </p:nvPr>
        </p:nvSpPr>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p:txBody>
          <a:bodyPr/>
          <a:lstStyle>
            <a:lvl1pPr>
              <a:defRPr/>
            </a:lvl1pPr>
          </a:lstStyle>
          <a:p>
            <a:pPr>
              <a:defRPr/>
            </a:pPr>
            <a:fld id="{1FD00747-2AE9-45D9-A26F-F12B109C855D}" type="slidenum">
              <a:rPr lang="es-ES"/>
              <a:pPr>
                <a:defRPr/>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3 Marcador de fecha"/>
          <p:cNvSpPr>
            <a:spLocks noGrp="1"/>
          </p:cNvSpPr>
          <p:nvPr>
            <p:ph type="dt" sz="half" idx="10"/>
          </p:nvPr>
        </p:nvSpPr>
        <p:spPr/>
        <p:txBody>
          <a:bodyPr/>
          <a:lstStyle>
            <a:lvl1pPr>
              <a:defRPr/>
            </a:lvl1pPr>
          </a:lstStyle>
          <a:p>
            <a:pPr>
              <a:defRPr/>
            </a:pPr>
            <a:fld id="{D8F0C6B5-6D07-494A-8BFA-721B1DCC106B}" type="datetimeFigureOut">
              <a:rPr lang="es-ES"/>
              <a:pPr>
                <a:defRPr/>
              </a:pPr>
              <a:t>30/10/2019</a:t>
            </a:fld>
            <a:endParaRPr lang="es-ES"/>
          </a:p>
        </p:txBody>
      </p:sp>
      <p:sp>
        <p:nvSpPr>
          <p:cNvPr id="4" name="4 Marcador de pie de página"/>
          <p:cNvSpPr>
            <a:spLocks noGrp="1"/>
          </p:cNvSpPr>
          <p:nvPr>
            <p:ph type="ftr" sz="quarter" idx="11"/>
          </p:nvPr>
        </p:nvSpPr>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p:txBody>
          <a:bodyPr/>
          <a:lstStyle>
            <a:lvl1pPr>
              <a:defRPr/>
            </a:lvl1pPr>
          </a:lstStyle>
          <a:p>
            <a:pPr>
              <a:defRPr/>
            </a:pPr>
            <a:fld id="{702DD2A8-66D0-4B3A-9770-622B714F86FE}" type="slidenum">
              <a:rPr lang="es-ES"/>
              <a:pPr>
                <a:defRPr/>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15DB1E8D-1DB7-476B-8561-676C92743A2A}" type="datetimeFigureOut">
              <a:rPr lang="es-ES"/>
              <a:pPr>
                <a:defRPr/>
              </a:pPr>
              <a:t>30/10/2019</a:t>
            </a:fld>
            <a:endParaRPr lang="es-ES"/>
          </a:p>
        </p:txBody>
      </p:sp>
      <p:sp>
        <p:nvSpPr>
          <p:cNvPr id="3" name="4 Marcador de pie de página"/>
          <p:cNvSpPr>
            <a:spLocks noGrp="1"/>
          </p:cNvSpPr>
          <p:nvPr>
            <p:ph type="ftr" sz="quarter" idx="11"/>
          </p:nvPr>
        </p:nvSpPr>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p:txBody>
          <a:bodyPr/>
          <a:lstStyle>
            <a:lvl1pPr>
              <a:defRPr/>
            </a:lvl1pPr>
          </a:lstStyle>
          <a:p>
            <a:pPr>
              <a:defRPr/>
            </a:pPr>
            <a:fld id="{77106994-408C-4F11-B1B1-E31D60CAB7A5}" type="slidenum">
              <a:rPr lang="es-ES"/>
              <a:pPr>
                <a:defRPr/>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446690" y="1414110"/>
            <a:ext cx="9518983" cy="6018187"/>
          </a:xfrm>
        </p:spPr>
        <p:txBody>
          <a:bodyPr anchor="b"/>
          <a:lstStyle>
            <a:lvl1pPr algn="l">
              <a:defRPr sz="8200" b="1"/>
            </a:lvl1pPr>
          </a:lstStyle>
          <a:p>
            <a:r>
              <a:rPr lang="es-ES"/>
              <a:t>Haga clic para modificar el estilo de título del patrón</a:t>
            </a:r>
          </a:p>
        </p:txBody>
      </p:sp>
      <p:sp>
        <p:nvSpPr>
          <p:cNvPr id="3" name="2 Marcador de contenido"/>
          <p:cNvSpPr>
            <a:spLocks noGrp="1"/>
          </p:cNvSpPr>
          <p:nvPr>
            <p:ph idx="1"/>
          </p:nvPr>
        </p:nvSpPr>
        <p:spPr>
          <a:xfrm>
            <a:off x="11312269" y="1414115"/>
            <a:ext cx="16174734" cy="30312918"/>
          </a:xfrm>
        </p:spPr>
        <p:txBody>
          <a:bodyPr/>
          <a:lstStyle>
            <a:lvl1pPr>
              <a:defRPr sz="13100"/>
            </a:lvl1pPr>
            <a:lvl2pPr>
              <a:defRPr sz="11500"/>
            </a:lvl2pPr>
            <a:lvl3pPr>
              <a:defRPr sz="9800"/>
            </a:lvl3pPr>
            <a:lvl4pPr>
              <a:defRPr sz="8200"/>
            </a:lvl4pPr>
            <a:lvl5pPr>
              <a:defRPr sz="8200"/>
            </a:lvl5pPr>
            <a:lvl6pPr>
              <a:defRPr sz="8200"/>
            </a:lvl6pPr>
            <a:lvl7pPr>
              <a:defRPr sz="8200"/>
            </a:lvl7pPr>
            <a:lvl8pPr>
              <a:defRPr sz="8200"/>
            </a:lvl8pPr>
            <a:lvl9pPr>
              <a:defRPr sz="8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1446690" y="7432302"/>
            <a:ext cx="9518983" cy="24294733"/>
          </a:xfrm>
        </p:spPr>
        <p:txBody>
          <a:bodyPr/>
          <a:lstStyle>
            <a:lvl1pPr marL="0" indent="0">
              <a:buNone/>
              <a:defRPr sz="5800"/>
            </a:lvl1pPr>
            <a:lvl2pPr marL="1876653" indent="0">
              <a:buNone/>
              <a:defRPr sz="5000"/>
            </a:lvl2pPr>
            <a:lvl3pPr marL="3753305" indent="0">
              <a:buNone/>
              <a:defRPr sz="4100"/>
            </a:lvl3pPr>
            <a:lvl4pPr marL="5629958" indent="0">
              <a:buNone/>
              <a:defRPr sz="3700"/>
            </a:lvl4pPr>
            <a:lvl5pPr marL="7506612" indent="0">
              <a:buNone/>
              <a:defRPr sz="3700"/>
            </a:lvl5pPr>
            <a:lvl6pPr marL="9383264" indent="0">
              <a:buNone/>
              <a:defRPr sz="3700"/>
            </a:lvl6pPr>
            <a:lvl7pPr marL="11259917" indent="0">
              <a:buNone/>
              <a:defRPr sz="3700"/>
            </a:lvl7pPr>
            <a:lvl8pPr marL="13136570" indent="0">
              <a:buNone/>
              <a:defRPr sz="3700"/>
            </a:lvl8pPr>
            <a:lvl9pPr marL="15013222" indent="0">
              <a:buNone/>
              <a:defRPr sz="37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CF002B16-5EF8-47AC-8462-DBECA6CD70F3}" type="datetimeFigureOut">
              <a:rPr lang="es-ES"/>
              <a:pPr>
                <a:defRPr/>
              </a:pPr>
              <a:t>30/10/2019</a:t>
            </a:fld>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6FA4890D-0972-423A-A8E0-8A4C80580487}" type="slidenum">
              <a:rPr lang="es-ES"/>
              <a:pPr>
                <a:defRPr/>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671207" y="24862022"/>
            <a:ext cx="17360209" cy="2935101"/>
          </a:xfrm>
        </p:spPr>
        <p:txBody>
          <a:bodyPr anchor="b"/>
          <a:lstStyle>
            <a:lvl1pPr algn="l">
              <a:defRPr sz="8200" b="1"/>
            </a:lvl1pPr>
          </a:lstStyle>
          <a:p>
            <a:r>
              <a:rPr lang="es-ES"/>
              <a:t>Haga clic para modificar el estilo de título del patrón</a:t>
            </a:r>
          </a:p>
        </p:txBody>
      </p:sp>
      <p:sp>
        <p:nvSpPr>
          <p:cNvPr id="3" name="2 Marcador de posición de imagen"/>
          <p:cNvSpPr>
            <a:spLocks noGrp="1"/>
          </p:cNvSpPr>
          <p:nvPr>
            <p:ph type="pic" idx="1"/>
          </p:nvPr>
        </p:nvSpPr>
        <p:spPr>
          <a:xfrm>
            <a:off x="5671207" y="3173526"/>
            <a:ext cx="17360209" cy="21310300"/>
          </a:xfrm>
        </p:spPr>
        <p:txBody>
          <a:bodyPr rtlCol="0">
            <a:normAutofit/>
          </a:bodyPr>
          <a:lstStyle>
            <a:lvl1pPr marL="0" indent="0">
              <a:buNone/>
              <a:defRPr sz="13100"/>
            </a:lvl1pPr>
            <a:lvl2pPr marL="1876653" indent="0">
              <a:buNone/>
              <a:defRPr sz="11500"/>
            </a:lvl2pPr>
            <a:lvl3pPr marL="3753305" indent="0">
              <a:buNone/>
              <a:defRPr sz="9800"/>
            </a:lvl3pPr>
            <a:lvl4pPr marL="5629958" indent="0">
              <a:buNone/>
              <a:defRPr sz="8200"/>
            </a:lvl4pPr>
            <a:lvl5pPr marL="7506612" indent="0">
              <a:buNone/>
              <a:defRPr sz="8200"/>
            </a:lvl5pPr>
            <a:lvl6pPr marL="9383264" indent="0">
              <a:buNone/>
              <a:defRPr sz="8200"/>
            </a:lvl6pPr>
            <a:lvl7pPr marL="11259917" indent="0">
              <a:buNone/>
              <a:defRPr sz="8200"/>
            </a:lvl7pPr>
            <a:lvl8pPr marL="13136570" indent="0">
              <a:buNone/>
              <a:defRPr sz="8200"/>
            </a:lvl8pPr>
            <a:lvl9pPr marL="15013222" indent="0">
              <a:buNone/>
              <a:defRPr sz="8200"/>
            </a:lvl9pPr>
          </a:lstStyle>
          <a:p>
            <a:pPr lvl="0"/>
            <a:endParaRPr lang="es-ES" noProof="0"/>
          </a:p>
        </p:txBody>
      </p:sp>
      <p:sp>
        <p:nvSpPr>
          <p:cNvPr id="4" name="3 Marcador de texto"/>
          <p:cNvSpPr>
            <a:spLocks noGrp="1"/>
          </p:cNvSpPr>
          <p:nvPr>
            <p:ph type="body" sz="half" idx="2"/>
          </p:nvPr>
        </p:nvSpPr>
        <p:spPr>
          <a:xfrm>
            <a:off x="5671207" y="27797121"/>
            <a:ext cx="17360209" cy="4168333"/>
          </a:xfrm>
        </p:spPr>
        <p:txBody>
          <a:bodyPr/>
          <a:lstStyle>
            <a:lvl1pPr marL="0" indent="0">
              <a:buNone/>
              <a:defRPr sz="5800"/>
            </a:lvl1pPr>
            <a:lvl2pPr marL="1876653" indent="0">
              <a:buNone/>
              <a:defRPr sz="5000"/>
            </a:lvl2pPr>
            <a:lvl3pPr marL="3753305" indent="0">
              <a:buNone/>
              <a:defRPr sz="4100"/>
            </a:lvl3pPr>
            <a:lvl4pPr marL="5629958" indent="0">
              <a:buNone/>
              <a:defRPr sz="3700"/>
            </a:lvl4pPr>
            <a:lvl5pPr marL="7506612" indent="0">
              <a:buNone/>
              <a:defRPr sz="3700"/>
            </a:lvl5pPr>
            <a:lvl6pPr marL="9383264" indent="0">
              <a:buNone/>
              <a:defRPr sz="3700"/>
            </a:lvl6pPr>
            <a:lvl7pPr marL="11259917" indent="0">
              <a:buNone/>
              <a:defRPr sz="3700"/>
            </a:lvl7pPr>
            <a:lvl8pPr marL="13136570" indent="0">
              <a:buNone/>
              <a:defRPr sz="3700"/>
            </a:lvl8pPr>
            <a:lvl9pPr marL="15013222" indent="0">
              <a:buNone/>
              <a:defRPr sz="37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82D9864D-7254-4D0C-B24C-2BC1F8E64C21}" type="datetimeFigureOut">
              <a:rPr lang="es-ES"/>
              <a:pPr>
                <a:defRPr/>
              </a:pPr>
              <a:t>30/10/2019</a:t>
            </a:fld>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C9D4F109-F370-4A9A-A26C-19081C09276C}" type="slidenum">
              <a:rPr lang="es-ES"/>
              <a:pPr>
                <a:defRPr/>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1446369" y="1422463"/>
            <a:ext cx="26040953" cy="5919528"/>
          </a:xfrm>
          <a:prstGeom prst="rect">
            <a:avLst/>
          </a:prstGeom>
          <a:noFill/>
          <a:ln w="9525">
            <a:noFill/>
            <a:miter lim="800000"/>
            <a:headEnd/>
            <a:tailEnd/>
          </a:ln>
        </p:spPr>
        <p:txBody>
          <a:bodyPr vert="horz" wrap="square" lIns="375330" tIns="187666" rIns="375330" bIns="187666" numCol="1" anchor="ctr" anchorCtr="0" compatLnSpc="1">
            <a:prstTxWarp prst="textNoShape">
              <a:avLst/>
            </a:prstTxWarp>
          </a:bodyPr>
          <a:lstStyle/>
          <a:p>
            <a:pPr lvl="0"/>
            <a:r>
              <a:rPr lang="es-ES"/>
              <a:t>Haga clic para modificar el estilo de título del patrón</a:t>
            </a:r>
          </a:p>
        </p:txBody>
      </p:sp>
      <p:sp>
        <p:nvSpPr>
          <p:cNvPr id="1027" name="2 Marcador de texto"/>
          <p:cNvSpPr>
            <a:spLocks noGrp="1"/>
          </p:cNvSpPr>
          <p:nvPr>
            <p:ph type="body" idx="1"/>
          </p:nvPr>
        </p:nvSpPr>
        <p:spPr bwMode="auto">
          <a:xfrm>
            <a:off x="1446369" y="8286821"/>
            <a:ext cx="26040953" cy="23440599"/>
          </a:xfrm>
          <a:prstGeom prst="rect">
            <a:avLst/>
          </a:prstGeom>
          <a:noFill/>
          <a:ln w="9525">
            <a:noFill/>
            <a:miter lim="800000"/>
            <a:headEnd/>
            <a:tailEnd/>
          </a:ln>
        </p:spPr>
        <p:txBody>
          <a:bodyPr vert="horz" wrap="square" lIns="375330" tIns="187666" rIns="375330" bIns="187666"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1446369" y="32918894"/>
            <a:ext cx="6751831" cy="1890961"/>
          </a:xfrm>
          <a:prstGeom prst="rect">
            <a:avLst/>
          </a:prstGeom>
        </p:spPr>
        <p:txBody>
          <a:bodyPr vert="horz" lIns="375330" tIns="187666" rIns="375330" bIns="187666" rtlCol="0" anchor="ctr"/>
          <a:lstStyle>
            <a:lvl1pPr algn="l" fontAlgn="auto">
              <a:spcBef>
                <a:spcPts val="0"/>
              </a:spcBef>
              <a:spcAft>
                <a:spcPts val="0"/>
              </a:spcAft>
              <a:defRPr sz="5000" smtClean="0">
                <a:solidFill>
                  <a:schemeClr val="tx1">
                    <a:tint val="75000"/>
                  </a:schemeClr>
                </a:solidFill>
                <a:latin typeface="+mn-lt"/>
              </a:defRPr>
            </a:lvl1pPr>
          </a:lstStyle>
          <a:p>
            <a:pPr>
              <a:defRPr/>
            </a:pPr>
            <a:fld id="{C21F71E8-E579-4053-9457-18E79DEAC19E}" type="datetimeFigureOut">
              <a:rPr lang="es-ES"/>
              <a:pPr>
                <a:defRPr/>
              </a:pPr>
              <a:t>30/10/2019</a:t>
            </a:fld>
            <a:endParaRPr lang="es-ES"/>
          </a:p>
        </p:txBody>
      </p:sp>
      <p:sp>
        <p:nvSpPr>
          <p:cNvPr id="5" name="4 Marcador de pie de página"/>
          <p:cNvSpPr>
            <a:spLocks noGrp="1"/>
          </p:cNvSpPr>
          <p:nvPr>
            <p:ph type="ftr" sz="quarter" idx="3"/>
          </p:nvPr>
        </p:nvSpPr>
        <p:spPr>
          <a:xfrm>
            <a:off x="9885360" y="32918894"/>
            <a:ext cx="9162971" cy="1890961"/>
          </a:xfrm>
          <a:prstGeom prst="rect">
            <a:avLst/>
          </a:prstGeom>
        </p:spPr>
        <p:txBody>
          <a:bodyPr vert="horz" lIns="375330" tIns="187666" rIns="375330" bIns="187666" rtlCol="0" anchor="ctr"/>
          <a:lstStyle>
            <a:lvl1pPr algn="ctr" fontAlgn="auto">
              <a:spcBef>
                <a:spcPts val="0"/>
              </a:spcBef>
              <a:spcAft>
                <a:spcPts val="0"/>
              </a:spcAft>
              <a:defRPr sz="5000" smtClean="0">
                <a:solidFill>
                  <a:schemeClr val="tx1">
                    <a:tint val="75000"/>
                  </a:schemeClr>
                </a:solidFill>
                <a:latin typeface="+mn-lt"/>
              </a:defRPr>
            </a:lvl1pPr>
          </a:lstStyle>
          <a:p>
            <a:pPr>
              <a:defRPr/>
            </a:pPr>
            <a:endParaRPr lang="es-ES"/>
          </a:p>
        </p:txBody>
      </p:sp>
      <p:sp>
        <p:nvSpPr>
          <p:cNvPr id="6" name="5 Marcador de número de diapositiva"/>
          <p:cNvSpPr>
            <a:spLocks noGrp="1"/>
          </p:cNvSpPr>
          <p:nvPr>
            <p:ph type="sldNum" sz="quarter" idx="4"/>
          </p:nvPr>
        </p:nvSpPr>
        <p:spPr>
          <a:xfrm>
            <a:off x="20735492" y="32918894"/>
            <a:ext cx="6751831" cy="1890961"/>
          </a:xfrm>
          <a:prstGeom prst="rect">
            <a:avLst/>
          </a:prstGeom>
        </p:spPr>
        <p:txBody>
          <a:bodyPr vert="horz" lIns="375330" tIns="187666" rIns="375330" bIns="187666" rtlCol="0" anchor="ctr"/>
          <a:lstStyle>
            <a:lvl1pPr algn="r" fontAlgn="auto">
              <a:spcBef>
                <a:spcPts val="0"/>
              </a:spcBef>
              <a:spcAft>
                <a:spcPts val="0"/>
              </a:spcAft>
              <a:defRPr sz="5000" smtClean="0">
                <a:solidFill>
                  <a:schemeClr val="tx1">
                    <a:tint val="75000"/>
                  </a:schemeClr>
                </a:solidFill>
                <a:latin typeface="+mn-lt"/>
              </a:defRPr>
            </a:lvl1pPr>
          </a:lstStyle>
          <a:p>
            <a:pPr>
              <a:defRPr/>
            </a:pPr>
            <a:fld id="{748F6C71-3A9C-4676-9102-752A56F716B2}"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53305" rtl="0" fontAlgn="base">
        <a:spcBef>
          <a:spcPct val="0"/>
        </a:spcBef>
        <a:spcAft>
          <a:spcPct val="0"/>
        </a:spcAft>
        <a:defRPr sz="18100" kern="1200">
          <a:solidFill>
            <a:schemeClr val="tx1"/>
          </a:solidFill>
          <a:latin typeface="+mj-lt"/>
          <a:ea typeface="+mj-ea"/>
          <a:cs typeface="+mj-cs"/>
        </a:defRPr>
      </a:lvl1pPr>
      <a:lvl2pPr algn="ctr" defTabSz="3753305" rtl="0" fontAlgn="base">
        <a:spcBef>
          <a:spcPct val="0"/>
        </a:spcBef>
        <a:spcAft>
          <a:spcPct val="0"/>
        </a:spcAft>
        <a:defRPr sz="18100">
          <a:solidFill>
            <a:schemeClr val="tx1"/>
          </a:solidFill>
          <a:latin typeface="Calibri" pitchFamily="34" charset="0"/>
        </a:defRPr>
      </a:lvl2pPr>
      <a:lvl3pPr algn="ctr" defTabSz="3753305" rtl="0" fontAlgn="base">
        <a:spcBef>
          <a:spcPct val="0"/>
        </a:spcBef>
        <a:spcAft>
          <a:spcPct val="0"/>
        </a:spcAft>
        <a:defRPr sz="18100">
          <a:solidFill>
            <a:schemeClr val="tx1"/>
          </a:solidFill>
          <a:latin typeface="Calibri" pitchFamily="34" charset="0"/>
        </a:defRPr>
      </a:lvl3pPr>
      <a:lvl4pPr algn="ctr" defTabSz="3753305" rtl="0" fontAlgn="base">
        <a:spcBef>
          <a:spcPct val="0"/>
        </a:spcBef>
        <a:spcAft>
          <a:spcPct val="0"/>
        </a:spcAft>
        <a:defRPr sz="18100">
          <a:solidFill>
            <a:schemeClr val="tx1"/>
          </a:solidFill>
          <a:latin typeface="Calibri" pitchFamily="34" charset="0"/>
        </a:defRPr>
      </a:lvl4pPr>
      <a:lvl5pPr algn="ctr" defTabSz="3753305" rtl="0" fontAlgn="base">
        <a:spcBef>
          <a:spcPct val="0"/>
        </a:spcBef>
        <a:spcAft>
          <a:spcPct val="0"/>
        </a:spcAft>
        <a:defRPr sz="18100">
          <a:solidFill>
            <a:schemeClr val="tx1"/>
          </a:solidFill>
          <a:latin typeface="Calibri" pitchFamily="34" charset="0"/>
        </a:defRPr>
      </a:lvl5pPr>
      <a:lvl6pPr marL="417034" algn="ctr" defTabSz="3753305" rtl="0" fontAlgn="base">
        <a:spcBef>
          <a:spcPct val="0"/>
        </a:spcBef>
        <a:spcAft>
          <a:spcPct val="0"/>
        </a:spcAft>
        <a:defRPr sz="18100">
          <a:solidFill>
            <a:schemeClr val="tx1"/>
          </a:solidFill>
          <a:latin typeface="Calibri" pitchFamily="34" charset="0"/>
        </a:defRPr>
      </a:lvl6pPr>
      <a:lvl7pPr marL="834068" algn="ctr" defTabSz="3753305" rtl="0" fontAlgn="base">
        <a:spcBef>
          <a:spcPct val="0"/>
        </a:spcBef>
        <a:spcAft>
          <a:spcPct val="0"/>
        </a:spcAft>
        <a:defRPr sz="18100">
          <a:solidFill>
            <a:schemeClr val="tx1"/>
          </a:solidFill>
          <a:latin typeface="Calibri" pitchFamily="34" charset="0"/>
        </a:defRPr>
      </a:lvl7pPr>
      <a:lvl8pPr marL="1251101" algn="ctr" defTabSz="3753305" rtl="0" fontAlgn="base">
        <a:spcBef>
          <a:spcPct val="0"/>
        </a:spcBef>
        <a:spcAft>
          <a:spcPct val="0"/>
        </a:spcAft>
        <a:defRPr sz="18100">
          <a:solidFill>
            <a:schemeClr val="tx1"/>
          </a:solidFill>
          <a:latin typeface="Calibri" pitchFamily="34" charset="0"/>
        </a:defRPr>
      </a:lvl8pPr>
      <a:lvl9pPr marL="1668136" algn="ctr" defTabSz="3753305" rtl="0" fontAlgn="base">
        <a:spcBef>
          <a:spcPct val="0"/>
        </a:spcBef>
        <a:spcAft>
          <a:spcPct val="0"/>
        </a:spcAft>
        <a:defRPr sz="18100">
          <a:solidFill>
            <a:schemeClr val="tx1"/>
          </a:solidFill>
          <a:latin typeface="Calibri" pitchFamily="34" charset="0"/>
        </a:defRPr>
      </a:lvl9pPr>
    </p:titleStyle>
    <p:bodyStyle>
      <a:lvl1pPr marL="1407489" indent="-1407489" algn="l" defTabSz="3753305" rtl="0" fontAlgn="base">
        <a:spcBef>
          <a:spcPct val="20000"/>
        </a:spcBef>
        <a:spcAft>
          <a:spcPct val="0"/>
        </a:spcAft>
        <a:buFont typeface="Arial" charset="0"/>
        <a:buChar char="•"/>
        <a:defRPr sz="13100" kern="1200">
          <a:solidFill>
            <a:schemeClr val="tx1"/>
          </a:solidFill>
          <a:latin typeface="+mn-lt"/>
          <a:ea typeface="+mn-ea"/>
          <a:cs typeface="+mn-cs"/>
        </a:defRPr>
      </a:lvl1pPr>
      <a:lvl2pPr marL="3049561" indent="-1172908" algn="l" defTabSz="3753305" rtl="0" fontAlgn="base">
        <a:spcBef>
          <a:spcPct val="20000"/>
        </a:spcBef>
        <a:spcAft>
          <a:spcPct val="0"/>
        </a:spcAft>
        <a:buFont typeface="Arial" charset="0"/>
        <a:buChar char="–"/>
        <a:defRPr sz="11500" kern="1200">
          <a:solidFill>
            <a:schemeClr val="tx1"/>
          </a:solidFill>
          <a:latin typeface="+mn-lt"/>
          <a:ea typeface="+mn-ea"/>
          <a:cs typeface="+mn-cs"/>
        </a:defRPr>
      </a:lvl2pPr>
      <a:lvl3pPr marL="4691632" indent="-938326" algn="l" defTabSz="3753305" rtl="0" fontAlgn="base">
        <a:spcBef>
          <a:spcPct val="20000"/>
        </a:spcBef>
        <a:spcAft>
          <a:spcPct val="0"/>
        </a:spcAft>
        <a:buFont typeface="Arial" charset="0"/>
        <a:buChar char="•"/>
        <a:defRPr sz="9800" kern="1200">
          <a:solidFill>
            <a:schemeClr val="tx1"/>
          </a:solidFill>
          <a:latin typeface="+mn-lt"/>
          <a:ea typeface="+mn-ea"/>
          <a:cs typeface="+mn-cs"/>
        </a:defRPr>
      </a:lvl3pPr>
      <a:lvl4pPr marL="6568284" indent="-938326" algn="l" defTabSz="3753305" rtl="0" fontAlgn="base">
        <a:spcBef>
          <a:spcPct val="20000"/>
        </a:spcBef>
        <a:spcAft>
          <a:spcPct val="0"/>
        </a:spcAft>
        <a:buFont typeface="Arial" charset="0"/>
        <a:buChar char="–"/>
        <a:defRPr sz="8200" kern="1200">
          <a:solidFill>
            <a:schemeClr val="tx1"/>
          </a:solidFill>
          <a:latin typeface="+mn-lt"/>
          <a:ea typeface="+mn-ea"/>
          <a:cs typeface="+mn-cs"/>
        </a:defRPr>
      </a:lvl4pPr>
      <a:lvl5pPr marL="8444937" indent="-938326" algn="l" defTabSz="3753305" rtl="0" fontAlgn="base">
        <a:spcBef>
          <a:spcPct val="20000"/>
        </a:spcBef>
        <a:spcAft>
          <a:spcPct val="0"/>
        </a:spcAft>
        <a:buFont typeface="Arial" charset="0"/>
        <a:buChar char="»"/>
        <a:defRPr sz="8200" kern="1200">
          <a:solidFill>
            <a:schemeClr val="tx1"/>
          </a:solidFill>
          <a:latin typeface="+mn-lt"/>
          <a:ea typeface="+mn-ea"/>
          <a:cs typeface="+mn-cs"/>
        </a:defRPr>
      </a:lvl5pPr>
      <a:lvl6pPr marL="10321590"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198243"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074896"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51549"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s-ES"/>
      </a:defPPr>
      <a:lvl1pPr marL="0" algn="l" defTabSz="3753305" rtl="0" eaLnBrk="1" latinLnBrk="0" hangingPunct="1">
        <a:defRPr sz="7300" kern="1200">
          <a:solidFill>
            <a:schemeClr val="tx1"/>
          </a:solidFill>
          <a:latin typeface="+mn-lt"/>
          <a:ea typeface="+mn-ea"/>
          <a:cs typeface="+mn-cs"/>
        </a:defRPr>
      </a:lvl1pPr>
      <a:lvl2pPr marL="1876653" algn="l" defTabSz="3753305" rtl="0" eaLnBrk="1" latinLnBrk="0" hangingPunct="1">
        <a:defRPr sz="7300" kern="1200">
          <a:solidFill>
            <a:schemeClr val="tx1"/>
          </a:solidFill>
          <a:latin typeface="+mn-lt"/>
          <a:ea typeface="+mn-ea"/>
          <a:cs typeface="+mn-cs"/>
        </a:defRPr>
      </a:lvl2pPr>
      <a:lvl3pPr marL="3753305" algn="l" defTabSz="3753305" rtl="0" eaLnBrk="1" latinLnBrk="0" hangingPunct="1">
        <a:defRPr sz="7300" kern="1200">
          <a:solidFill>
            <a:schemeClr val="tx1"/>
          </a:solidFill>
          <a:latin typeface="+mn-lt"/>
          <a:ea typeface="+mn-ea"/>
          <a:cs typeface="+mn-cs"/>
        </a:defRPr>
      </a:lvl3pPr>
      <a:lvl4pPr marL="5629958" algn="l" defTabSz="3753305" rtl="0" eaLnBrk="1" latinLnBrk="0" hangingPunct="1">
        <a:defRPr sz="7300" kern="1200">
          <a:solidFill>
            <a:schemeClr val="tx1"/>
          </a:solidFill>
          <a:latin typeface="+mn-lt"/>
          <a:ea typeface="+mn-ea"/>
          <a:cs typeface="+mn-cs"/>
        </a:defRPr>
      </a:lvl4pPr>
      <a:lvl5pPr marL="7506612" algn="l" defTabSz="3753305" rtl="0" eaLnBrk="1" latinLnBrk="0" hangingPunct="1">
        <a:defRPr sz="7300" kern="1200">
          <a:solidFill>
            <a:schemeClr val="tx1"/>
          </a:solidFill>
          <a:latin typeface="+mn-lt"/>
          <a:ea typeface="+mn-ea"/>
          <a:cs typeface="+mn-cs"/>
        </a:defRPr>
      </a:lvl5pPr>
      <a:lvl6pPr marL="9383264" algn="l" defTabSz="3753305" rtl="0" eaLnBrk="1" latinLnBrk="0" hangingPunct="1">
        <a:defRPr sz="7300" kern="1200">
          <a:solidFill>
            <a:schemeClr val="tx1"/>
          </a:solidFill>
          <a:latin typeface="+mn-lt"/>
          <a:ea typeface="+mn-ea"/>
          <a:cs typeface="+mn-cs"/>
        </a:defRPr>
      </a:lvl6pPr>
      <a:lvl7pPr marL="11259917" algn="l" defTabSz="3753305" rtl="0" eaLnBrk="1" latinLnBrk="0" hangingPunct="1">
        <a:defRPr sz="7300" kern="1200">
          <a:solidFill>
            <a:schemeClr val="tx1"/>
          </a:solidFill>
          <a:latin typeface="+mn-lt"/>
          <a:ea typeface="+mn-ea"/>
          <a:cs typeface="+mn-cs"/>
        </a:defRPr>
      </a:lvl7pPr>
      <a:lvl8pPr marL="13136570" algn="l" defTabSz="3753305" rtl="0" eaLnBrk="1" latinLnBrk="0" hangingPunct="1">
        <a:defRPr sz="7300" kern="1200">
          <a:solidFill>
            <a:schemeClr val="tx1"/>
          </a:solidFill>
          <a:latin typeface="+mn-lt"/>
          <a:ea typeface="+mn-ea"/>
          <a:cs typeface="+mn-cs"/>
        </a:defRPr>
      </a:lvl8pPr>
      <a:lvl9pPr marL="15013222" algn="l" defTabSz="3753305" rtl="0" eaLnBrk="1" latinLnBrk="0" hangingPunct="1">
        <a:defRPr sz="7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e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tiff"/><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tiff"/><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C69">
            <a:alpha val="35000"/>
          </a:srgbClr>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F894C20-CA38-D84E-AFC1-4A45E0D8104A}"/>
              </a:ext>
            </a:extLst>
          </p:cNvPr>
          <p:cNvSpPr/>
          <p:nvPr/>
        </p:nvSpPr>
        <p:spPr>
          <a:xfrm>
            <a:off x="0" y="-1"/>
            <a:ext cx="30243463" cy="639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descr="LogoBCBL_positivo con leyenda.JPG"/>
          <p:cNvPicPr>
            <a:picLocks noChangeAspect="1"/>
          </p:cNvPicPr>
          <p:nvPr/>
        </p:nvPicPr>
        <p:blipFill>
          <a:blip r:embed="rId3" cstate="print">
            <a:clrChange>
              <a:clrFrom>
                <a:srgbClr val="FDFDFD"/>
              </a:clrFrom>
              <a:clrTo>
                <a:srgbClr val="FDFDFD">
                  <a:alpha val="0"/>
                </a:srgbClr>
              </a:clrTo>
            </a:clrChange>
          </a:blip>
          <a:stretch>
            <a:fillRect/>
          </a:stretch>
        </p:blipFill>
        <p:spPr>
          <a:xfrm>
            <a:off x="25670342" y="1440137"/>
            <a:ext cx="4303617" cy="4063376"/>
          </a:xfrm>
          <a:prstGeom prst="rect">
            <a:avLst/>
          </a:prstGeom>
        </p:spPr>
      </p:pic>
      <p:sp>
        <p:nvSpPr>
          <p:cNvPr id="2" name="CuadroTexto 1">
            <a:extLst>
              <a:ext uri="{FF2B5EF4-FFF2-40B4-BE49-F238E27FC236}">
                <a16:creationId xmlns:a16="http://schemas.microsoft.com/office/drawing/2014/main" id="{DC84288A-AB30-5B49-B6D0-34EC1633F8B1}"/>
              </a:ext>
            </a:extLst>
          </p:cNvPr>
          <p:cNvSpPr txBox="1"/>
          <p:nvPr/>
        </p:nvSpPr>
        <p:spPr>
          <a:xfrm>
            <a:off x="3657695" y="730703"/>
            <a:ext cx="22928072" cy="1015663"/>
          </a:xfrm>
          <a:prstGeom prst="rect">
            <a:avLst/>
          </a:prstGeom>
          <a:noFill/>
        </p:spPr>
        <p:txBody>
          <a:bodyPr wrap="none" rtlCol="0">
            <a:spAutoFit/>
          </a:bodyPr>
          <a:lstStyle/>
          <a:p>
            <a:r>
              <a:rPr lang="en-GB" sz="6000" b="1" dirty="0">
                <a:solidFill>
                  <a:schemeClr val="tx2"/>
                </a:solidFill>
                <a:effectLst>
                  <a:outerShdw blurRad="38100" dist="38100" dir="2700000" algn="tl">
                    <a:srgbClr val="000000">
                      <a:alpha val="43137"/>
                    </a:srgbClr>
                  </a:outerShdw>
                </a:effectLst>
                <a:latin typeface="Berlin Sans FB Demi" pitchFamily="34" charset="0"/>
              </a:rPr>
              <a:t>Brain representations of social knowledge during mental simulation</a:t>
            </a:r>
            <a:endParaRPr lang="en-US" sz="6000" dirty="0"/>
          </a:p>
        </p:txBody>
      </p:sp>
      <p:sp>
        <p:nvSpPr>
          <p:cNvPr id="3" name="CuadroTexto 2">
            <a:extLst>
              <a:ext uri="{FF2B5EF4-FFF2-40B4-BE49-F238E27FC236}">
                <a16:creationId xmlns:a16="http://schemas.microsoft.com/office/drawing/2014/main" id="{CC503F89-C7CA-A644-A2BB-4E48A5B68461}"/>
              </a:ext>
            </a:extLst>
          </p:cNvPr>
          <p:cNvSpPr txBox="1"/>
          <p:nvPr/>
        </p:nvSpPr>
        <p:spPr>
          <a:xfrm>
            <a:off x="10628514" y="1969198"/>
            <a:ext cx="9783127" cy="830997"/>
          </a:xfrm>
          <a:prstGeom prst="rect">
            <a:avLst/>
          </a:prstGeom>
          <a:noFill/>
          <a:effectLst/>
        </p:spPr>
        <p:txBody>
          <a:bodyPr wrap="none" rtlCol="0">
            <a:spAutoFit/>
          </a:bodyPr>
          <a:lstStyle/>
          <a:p>
            <a:r>
              <a:rPr lang="es-ES" sz="4800" dirty="0">
                <a:solidFill>
                  <a:schemeClr val="tx2"/>
                </a:solidFill>
                <a:effectLst>
                  <a:outerShdw blurRad="38100" dist="38100" dir="2700000" algn="tl">
                    <a:srgbClr val="000000">
                      <a:alpha val="43137"/>
                    </a:srgbClr>
                  </a:outerShdw>
                </a:effectLst>
              </a:rPr>
              <a:t>Daniel Alcalá-López</a:t>
            </a:r>
            <a:r>
              <a:rPr lang="es-ES" sz="4800" baseline="30000" dirty="0">
                <a:solidFill>
                  <a:schemeClr val="tx2"/>
                </a:solidFill>
                <a:effectLst>
                  <a:outerShdw blurRad="38100" dist="38100" dir="2700000" algn="tl">
                    <a:srgbClr val="000000">
                      <a:alpha val="43137"/>
                    </a:srgbClr>
                  </a:outerShdw>
                </a:effectLst>
              </a:rPr>
              <a:t>1</a:t>
            </a:r>
            <a:r>
              <a:rPr lang="es-ES" sz="4800" dirty="0">
                <a:solidFill>
                  <a:schemeClr val="tx2"/>
                </a:solidFill>
                <a:effectLst>
                  <a:outerShdw blurRad="38100" dist="38100" dir="2700000" algn="tl">
                    <a:srgbClr val="000000">
                      <a:alpha val="43137"/>
                    </a:srgbClr>
                  </a:outerShdw>
                </a:effectLst>
              </a:rPr>
              <a:t>, David Soto</a:t>
            </a:r>
            <a:r>
              <a:rPr lang="es-ES" sz="4800" baseline="30000" dirty="0">
                <a:solidFill>
                  <a:schemeClr val="tx2"/>
                </a:solidFill>
                <a:effectLst>
                  <a:outerShdw blurRad="38100" dist="38100" dir="2700000" algn="tl">
                    <a:srgbClr val="000000">
                      <a:alpha val="43137"/>
                    </a:srgbClr>
                  </a:outerShdw>
                </a:effectLst>
              </a:rPr>
              <a:t>1,2</a:t>
            </a:r>
            <a:endParaRPr lang="en-US" sz="4800" baseline="30000" dirty="0"/>
          </a:p>
        </p:txBody>
      </p:sp>
      <p:sp>
        <p:nvSpPr>
          <p:cNvPr id="4" name="CuadroTexto 3">
            <a:extLst>
              <a:ext uri="{FF2B5EF4-FFF2-40B4-BE49-F238E27FC236}">
                <a16:creationId xmlns:a16="http://schemas.microsoft.com/office/drawing/2014/main" id="{EA60A853-EA9B-0348-B387-BDDC54E8409C}"/>
              </a:ext>
            </a:extLst>
          </p:cNvPr>
          <p:cNvSpPr txBox="1"/>
          <p:nvPr/>
        </p:nvSpPr>
        <p:spPr>
          <a:xfrm>
            <a:off x="742939" y="3245926"/>
            <a:ext cx="3730508" cy="646331"/>
          </a:xfrm>
          <a:prstGeom prst="rect">
            <a:avLst/>
          </a:prstGeom>
          <a:noFill/>
        </p:spPr>
        <p:txBody>
          <a:bodyPr wrap="none" rtlCol="0">
            <a:spAutoFit/>
          </a:bodyPr>
          <a:lstStyle/>
          <a:p>
            <a:r>
              <a:rPr lang="en-GB" sz="3600" dirty="0">
                <a:solidFill>
                  <a:schemeClr val="tx2"/>
                </a:solidFill>
                <a:effectLst>
                  <a:outerShdw blurRad="38100" dist="38100" dir="2700000" algn="tl">
                    <a:srgbClr val="000000">
                      <a:alpha val="43137"/>
                    </a:srgbClr>
                  </a:outerShdw>
                </a:effectLst>
              </a:rPr>
              <a:t>d.alcala@bcbl.eu</a:t>
            </a:r>
          </a:p>
        </p:txBody>
      </p:sp>
      <p:sp>
        <p:nvSpPr>
          <p:cNvPr id="102" name="Rectángulo 101">
            <a:extLst>
              <a:ext uri="{FF2B5EF4-FFF2-40B4-BE49-F238E27FC236}">
                <a16:creationId xmlns:a16="http://schemas.microsoft.com/office/drawing/2014/main" id="{20D26378-E128-1444-9318-DCB6BCDD6DB3}"/>
              </a:ext>
            </a:extLst>
          </p:cNvPr>
          <p:cNvSpPr/>
          <p:nvPr/>
        </p:nvSpPr>
        <p:spPr>
          <a:xfrm>
            <a:off x="432098" y="7122680"/>
            <a:ext cx="10196415" cy="7638937"/>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ángulo 107">
            <a:extLst>
              <a:ext uri="{FF2B5EF4-FFF2-40B4-BE49-F238E27FC236}">
                <a16:creationId xmlns:a16="http://schemas.microsoft.com/office/drawing/2014/main" id="{EBEA1A31-E7C1-4242-960A-1C2833D7530D}"/>
              </a:ext>
            </a:extLst>
          </p:cNvPr>
          <p:cNvSpPr/>
          <p:nvPr/>
        </p:nvSpPr>
        <p:spPr>
          <a:xfrm>
            <a:off x="11064116" y="7133966"/>
            <a:ext cx="18747249" cy="19813281"/>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ángulo 109">
            <a:extLst>
              <a:ext uri="{FF2B5EF4-FFF2-40B4-BE49-F238E27FC236}">
                <a16:creationId xmlns:a16="http://schemas.microsoft.com/office/drawing/2014/main" id="{B2EFFC0D-E696-D041-AF62-55DE2F2F4651}"/>
              </a:ext>
            </a:extLst>
          </p:cNvPr>
          <p:cNvSpPr/>
          <p:nvPr/>
        </p:nvSpPr>
        <p:spPr>
          <a:xfrm>
            <a:off x="11064117" y="27672958"/>
            <a:ext cx="18747248" cy="14081013"/>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ángulo 115">
            <a:extLst>
              <a:ext uri="{FF2B5EF4-FFF2-40B4-BE49-F238E27FC236}">
                <a16:creationId xmlns:a16="http://schemas.microsoft.com/office/drawing/2014/main" id="{6968271A-03F2-F44B-A47F-D6AEDA5898D0}"/>
              </a:ext>
            </a:extLst>
          </p:cNvPr>
          <p:cNvSpPr/>
          <p:nvPr/>
        </p:nvSpPr>
        <p:spPr>
          <a:xfrm>
            <a:off x="432098" y="15543810"/>
            <a:ext cx="10196414" cy="20460167"/>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CuadroTexto 343">
            <a:extLst>
              <a:ext uri="{FF2B5EF4-FFF2-40B4-BE49-F238E27FC236}">
                <a16:creationId xmlns:a16="http://schemas.microsoft.com/office/drawing/2014/main" id="{52FF33F2-483B-8545-BBFF-B3BD67650E1B}"/>
              </a:ext>
            </a:extLst>
          </p:cNvPr>
          <p:cNvSpPr txBox="1"/>
          <p:nvPr/>
        </p:nvSpPr>
        <p:spPr>
          <a:xfrm>
            <a:off x="1323068" y="7920857"/>
            <a:ext cx="8889286" cy="707886"/>
          </a:xfrm>
          <a:prstGeom prst="rect">
            <a:avLst/>
          </a:prstGeom>
          <a:noFill/>
        </p:spPr>
        <p:txBody>
          <a:bodyPr wrap="square" rtlCol="0">
            <a:spAutoFit/>
          </a:bodyPr>
          <a:lstStyle/>
          <a:p>
            <a:r>
              <a:rPr lang="en-US" sz="2000" dirty="0">
                <a:solidFill>
                  <a:srgbClr val="1C4072"/>
                </a:solidFill>
              </a:rPr>
              <a:t>How does the brain represent conceptual meaning about the behavior of</a:t>
            </a:r>
          </a:p>
          <a:p>
            <a:r>
              <a:rPr lang="en-US" sz="2000" dirty="0">
                <a:solidFill>
                  <a:srgbClr val="1C4072"/>
                </a:solidFill>
              </a:rPr>
              <a:t>other individuals?</a:t>
            </a:r>
          </a:p>
        </p:txBody>
      </p:sp>
      <p:sp>
        <p:nvSpPr>
          <p:cNvPr id="7" name="Rectángulo 6">
            <a:extLst>
              <a:ext uri="{FF2B5EF4-FFF2-40B4-BE49-F238E27FC236}">
                <a16:creationId xmlns:a16="http://schemas.microsoft.com/office/drawing/2014/main" id="{8587337D-01C2-294B-8748-C34ADC47FC90}"/>
              </a:ext>
            </a:extLst>
          </p:cNvPr>
          <p:cNvSpPr/>
          <p:nvPr/>
        </p:nvSpPr>
        <p:spPr>
          <a:xfrm>
            <a:off x="1033328" y="6661015"/>
            <a:ext cx="3900045"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68BEE3B0-ADA3-9147-8D1B-E2342D796278}"/>
              </a:ext>
            </a:extLst>
          </p:cNvPr>
          <p:cNvSpPr txBox="1"/>
          <p:nvPr/>
        </p:nvSpPr>
        <p:spPr>
          <a:xfrm>
            <a:off x="1033328" y="6661015"/>
            <a:ext cx="3900045"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Motivation</a:t>
            </a:r>
          </a:p>
        </p:txBody>
      </p:sp>
      <p:sp>
        <p:nvSpPr>
          <p:cNvPr id="118" name="Rectángulo 117">
            <a:extLst>
              <a:ext uri="{FF2B5EF4-FFF2-40B4-BE49-F238E27FC236}">
                <a16:creationId xmlns:a16="http://schemas.microsoft.com/office/drawing/2014/main" id="{B612FC80-6B4E-3043-8F4E-429D86F76BC1}"/>
              </a:ext>
            </a:extLst>
          </p:cNvPr>
          <p:cNvSpPr/>
          <p:nvPr/>
        </p:nvSpPr>
        <p:spPr>
          <a:xfrm>
            <a:off x="1033328" y="15052752"/>
            <a:ext cx="3431219"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adroTexto 118">
            <a:extLst>
              <a:ext uri="{FF2B5EF4-FFF2-40B4-BE49-F238E27FC236}">
                <a16:creationId xmlns:a16="http://schemas.microsoft.com/office/drawing/2014/main" id="{40A9186E-0116-774B-8D6C-36CB0B0159A0}"/>
              </a:ext>
            </a:extLst>
          </p:cNvPr>
          <p:cNvSpPr txBox="1"/>
          <p:nvPr/>
        </p:nvSpPr>
        <p:spPr>
          <a:xfrm>
            <a:off x="1033328" y="15052752"/>
            <a:ext cx="3431219"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Methods</a:t>
            </a:r>
          </a:p>
        </p:txBody>
      </p:sp>
      <p:sp>
        <p:nvSpPr>
          <p:cNvPr id="122" name="Rectángulo 121">
            <a:extLst>
              <a:ext uri="{FF2B5EF4-FFF2-40B4-BE49-F238E27FC236}">
                <a16:creationId xmlns:a16="http://schemas.microsoft.com/office/drawing/2014/main" id="{594C2572-37C9-E344-8F97-67D960F611FB}"/>
              </a:ext>
            </a:extLst>
          </p:cNvPr>
          <p:cNvSpPr/>
          <p:nvPr/>
        </p:nvSpPr>
        <p:spPr>
          <a:xfrm>
            <a:off x="11856205" y="6661015"/>
            <a:ext cx="16057784"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uadroTexto 122">
            <a:extLst>
              <a:ext uri="{FF2B5EF4-FFF2-40B4-BE49-F238E27FC236}">
                <a16:creationId xmlns:a16="http://schemas.microsoft.com/office/drawing/2014/main" id="{D36C2B66-F932-2840-AFD7-EAD6A1073C3C}"/>
              </a:ext>
            </a:extLst>
          </p:cNvPr>
          <p:cNvSpPr txBox="1"/>
          <p:nvPr/>
        </p:nvSpPr>
        <p:spPr>
          <a:xfrm>
            <a:off x="11856204" y="6661015"/>
            <a:ext cx="16345817"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Decoding the brain representation of social concepts</a:t>
            </a:r>
          </a:p>
        </p:txBody>
      </p:sp>
      <p:sp>
        <p:nvSpPr>
          <p:cNvPr id="124" name="Rectángulo 123">
            <a:extLst>
              <a:ext uri="{FF2B5EF4-FFF2-40B4-BE49-F238E27FC236}">
                <a16:creationId xmlns:a16="http://schemas.microsoft.com/office/drawing/2014/main" id="{3FE5DE6B-60E3-F94F-A82F-FDCD655612B0}"/>
              </a:ext>
            </a:extLst>
          </p:cNvPr>
          <p:cNvSpPr/>
          <p:nvPr/>
        </p:nvSpPr>
        <p:spPr>
          <a:xfrm>
            <a:off x="12071827" y="27211294"/>
            <a:ext cx="11755195"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Further exploration of  subjective ratings</a:t>
            </a:r>
          </a:p>
        </p:txBody>
      </p:sp>
      <p:grpSp>
        <p:nvGrpSpPr>
          <p:cNvPr id="125" name="Group 21">
            <a:extLst>
              <a:ext uri="{FF2B5EF4-FFF2-40B4-BE49-F238E27FC236}">
                <a16:creationId xmlns:a16="http://schemas.microsoft.com/office/drawing/2014/main" id="{1D495E3E-8460-3548-B1D2-102289E93B8A}"/>
              </a:ext>
            </a:extLst>
          </p:cNvPr>
          <p:cNvGrpSpPr/>
          <p:nvPr/>
        </p:nvGrpSpPr>
        <p:grpSpPr>
          <a:xfrm>
            <a:off x="2470868" y="18473919"/>
            <a:ext cx="7034497" cy="3416490"/>
            <a:chOff x="3726999" y="2403927"/>
            <a:chExt cx="7034497" cy="3416490"/>
          </a:xfrm>
        </p:grpSpPr>
        <p:sp>
          <p:nvSpPr>
            <p:cNvPr id="126" name="Rectángulo redondeado 125">
              <a:extLst>
                <a:ext uri="{FF2B5EF4-FFF2-40B4-BE49-F238E27FC236}">
                  <a16:creationId xmlns:a16="http://schemas.microsoft.com/office/drawing/2014/main" id="{C7BF18ED-2E1D-B445-A495-2145C05A8E18}"/>
                </a:ext>
              </a:extLst>
            </p:cNvPr>
            <p:cNvSpPr/>
            <p:nvPr/>
          </p:nvSpPr>
          <p:spPr>
            <a:xfrm>
              <a:off x="7280139" y="2546630"/>
              <a:ext cx="3390544" cy="698794"/>
            </a:xfrm>
            <a:prstGeom prst="roundRect">
              <a:avLst/>
            </a:prstGeom>
            <a:solidFill>
              <a:srgbClr val="1BA3E0"/>
            </a:solidFill>
            <a:ln w="38100">
              <a:solidFill>
                <a:srgbClr val="1B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7" name="Rectángulo 126">
              <a:extLst>
                <a:ext uri="{FF2B5EF4-FFF2-40B4-BE49-F238E27FC236}">
                  <a16:creationId xmlns:a16="http://schemas.microsoft.com/office/drawing/2014/main" id="{7470358D-21F1-4A4F-8FBA-C4A301874A84}"/>
                </a:ext>
              </a:extLst>
            </p:cNvPr>
            <p:cNvSpPr/>
            <p:nvPr/>
          </p:nvSpPr>
          <p:spPr>
            <a:xfrm>
              <a:off x="4096330" y="2594110"/>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rgbClr val="C00000"/>
                  </a:solidFill>
                </a:rPr>
                <a:t>*</a:t>
              </a:r>
            </a:p>
          </p:txBody>
        </p:sp>
        <p:sp>
          <p:nvSpPr>
            <p:cNvPr id="128" name="Rectángulo 127">
              <a:extLst>
                <a:ext uri="{FF2B5EF4-FFF2-40B4-BE49-F238E27FC236}">
                  <a16:creationId xmlns:a16="http://schemas.microsoft.com/office/drawing/2014/main" id="{B730D34B-BABB-174B-863B-CAE8824DB537}"/>
                </a:ext>
              </a:extLst>
            </p:cNvPr>
            <p:cNvSpPr/>
            <p:nvPr/>
          </p:nvSpPr>
          <p:spPr>
            <a:xfrm>
              <a:off x="4690859" y="3031937"/>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2600"/>
                </a:solidFill>
              </a:endParaRPr>
            </a:p>
          </p:txBody>
        </p:sp>
        <p:sp>
          <p:nvSpPr>
            <p:cNvPr id="129" name="Rectángulo 128">
              <a:extLst>
                <a:ext uri="{FF2B5EF4-FFF2-40B4-BE49-F238E27FC236}">
                  <a16:creationId xmlns:a16="http://schemas.microsoft.com/office/drawing/2014/main" id="{9D75BC3C-AEF5-1B4B-8223-3D8B3C0CDCE5}"/>
                </a:ext>
              </a:extLst>
            </p:cNvPr>
            <p:cNvSpPr/>
            <p:nvPr/>
          </p:nvSpPr>
          <p:spPr>
            <a:xfrm>
              <a:off x="5334759" y="3540972"/>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2600"/>
                </a:solidFill>
              </a:endParaRPr>
            </a:p>
          </p:txBody>
        </p:sp>
        <p:sp>
          <p:nvSpPr>
            <p:cNvPr id="130" name="CuadroTexto 129">
              <a:extLst>
                <a:ext uri="{FF2B5EF4-FFF2-40B4-BE49-F238E27FC236}">
                  <a16:creationId xmlns:a16="http://schemas.microsoft.com/office/drawing/2014/main" id="{1B875558-DC0E-9444-9491-EF100CABE425}"/>
                </a:ext>
              </a:extLst>
            </p:cNvPr>
            <p:cNvSpPr txBox="1"/>
            <p:nvPr/>
          </p:nvSpPr>
          <p:spPr>
            <a:xfrm>
              <a:off x="5134842" y="4416627"/>
              <a:ext cx="359394" cy="276999"/>
            </a:xfrm>
            <a:prstGeom prst="rect">
              <a:avLst/>
            </a:prstGeom>
            <a:noFill/>
          </p:spPr>
          <p:txBody>
            <a:bodyPr wrap="none" rtlCol="0">
              <a:spAutoFit/>
            </a:bodyPr>
            <a:lstStyle/>
            <a:p>
              <a:r>
                <a:rPr lang="es-ES" sz="1200" dirty="0"/>
                <a:t>3 s</a:t>
              </a:r>
            </a:p>
          </p:txBody>
        </p:sp>
        <p:sp>
          <p:nvSpPr>
            <p:cNvPr id="131" name="CuadroTexto 130">
              <a:extLst>
                <a:ext uri="{FF2B5EF4-FFF2-40B4-BE49-F238E27FC236}">
                  <a16:creationId xmlns:a16="http://schemas.microsoft.com/office/drawing/2014/main" id="{DD968886-3EC1-BF40-9FF2-7D436A7EF7BC}"/>
                </a:ext>
              </a:extLst>
            </p:cNvPr>
            <p:cNvSpPr txBox="1"/>
            <p:nvPr/>
          </p:nvSpPr>
          <p:spPr>
            <a:xfrm>
              <a:off x="3726999" y="3469765"/>
              <a:ext cx="639919" cy="276999"/>
            </a:xfrm>
            <a:prstGeom prst="rect">
              <a:avLst/>
            </a:prstGeom>
            <a:noFill/>
          </p:spPr>
          <p:txBody>
            <a:bodyPr wrap="none" rtlCol="0">
              <a:spAutoFit/>
            </a:bodyPr>
            <a:lstStyle/>
            <a:p>
              <a:r>
                <a:rPr lang="es-ES" sz="1200" dirty="0"/>
                <a:t>250 ms</a:t>
              </a:r>
            </a:p>
          </p:txBody>
        </p:sp>
        <p:pic>
          <p:nvPicPr>
            <p:cNvPr id="132" name="Imagen 131">
              <a:extLst>
                <a:ext uri="{FF2B5EF4-FFF2-40B4-BE49-F238E27FC236}">
                  <a16:creationId xmlns:a16="http://schemas.microsoft.com/office/drawing/2014/main" id="{11A5CFDB-9781-6D4D-A34F-EBF12EF2AA39}"/>
                </a:ext>
              </a:extLst>
            </p:cNvPr>
            <p:cNvPicPr>
              <a:picLocks noChangeAspect="1"/>
            </p:cNvPicPr>
            <p:nvPr/>
          </p:nvPicPr>
          <p:blipFill>
            <a:blip r:embed="rId4"/>
            <a:stretch>
              <a:fillRect/>
            </a:stretch>
          </p:blipFill>
          <p:spPr>
            <a:xfrm>
              <a:off x="5633589" y="3816054"/>
              <a:ext cx="417477" cy="325490"/>
            </a:xfrm>
            <a:prstGeom prst="rect">
              <a:avLst/>
            </a:prstGeom>
          </p:spPr>
        </p:pic>
        <p:sp>
          <p:nvSpPr>
            <p:cNvPr id="133" name="CuadroTexto 132">
              <a:extLst>
                <a:ext uri="{FF2B5EF4-FFF2-40B4-BE49-F238E27FC236}">
                  <a16:creationId xmlns:a16="http://schemas.microsoft.com/office/drawing/2014/main" id="{C3A32654-AD4C-4D49-8CB6-BFB6CAC3DC12}"/>
                </a:ext>
              </a:extLst>
            </p:cNvPr>
            <p:cNvSpPr txBox="1"/>
            <p:nvPr/>
          </p:nvSpPr>
          <p:spPr>
            <a:xfrm>
              <a:off x="4320343" y="3908201"/>
              <a:ext cx="639919" cy="276999"/>
            </a:xfrm>
            <a:prstGeom prst="rect">
              <a:avLst/>
            </a:prstGeom>
            <a:noFill/>
          </p:spPr>
          <p:txBody>
            <a:bodyPr wrap="none" rtlCol="0">
              <a:spAutoFit/>
            </a:bodyPr>
            <a:lstStyle/>
            <a:p>
              <a:r>
                <a:rPr lang="es-ES" sz="1200" dirty="0"/>
                <a:t>500 ms</a:t>
              </a:r>
            </a:p>
          </p:txBody>
        </p:sp>
        <p:sp>
          <p:nvSpPr>
            <p:cNvPr id="134" name="Rectángulo 133">
              <a:extLst>
                <a:ext uri="{FF2B5EF4-FFF2-40B4-BE49-F238E27FC236}">
                  <a16:creationId xmlns:a16="http://schemas.microsoft.com/office/drawing/2014/main" id="{1585C40F-3CA5-F947-8DEF-01D96C3C9613}"/>
                </a:ext>
              </a:extLst>
            </p:cNvPr>
            <p:cNvSpPr/>
            <p:nvPr/>
          </p:nvSpPr>
          <p:spPr>
            <a:xfrm>
              <a:off x="6029215" y="4017161"/>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2600"/>
                </a:solidFill>
              </a:endParaRPr>
            </a:p>
          </p:txBody>
        </p:sp>
        <p:sp>
          <p:nvSpPr>
            <p:cNvPr id="135" name="Rectángulo 134">
              <a:extLst>
                <a:ext uri="{FF2B5EF4-FFF2-40B4-BE49-F238E27FC236}">
                  <a16:creationId xmlns:a16="http://schemas.microsoft.com/office/drawing/2014/main" id="{29CD0B4C-1161-5345-8500-519799E199A1}"/>
                </a:ext>
              </a:extLst>
            </p:cNvPr>
            <p:cNvSpPr/>
            <p:nvPr/>
          </p:nvSpPr>
          <p:spPr>
            <a:xfrm>
              <a:off x="6612120" y="4508283"/>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rgbClr val="C00000"/>
                  </a:solidFill>
                </a:rPr>
                <a:t>*</a:t>
              </a:r>
              <a:endParaRPr lang="es-ES" sz="4800" dirty="0">
                <a:solidFill>
                  <a:srgbClr val="C00000"/>
                </a:solidFill>
              </a:endParaRPr>
            </a:p>
          </p:txBody>
        </p:sp>
        <p:sp>
          <p:nvSpPr>
            <p:cNvPr id="136" name="CuadroTexto 135">
              <a:extLst>
                <a:ext uri="{FF2B5EF4-FFF2-40B4-BE49-F238E27FC236}">
                  <a16:creationId xmlns:a16="http://schemas.microsoft.com/office/drawing/2014/main" id="{AD1C8897-8F97-8345-ADD4-67B09D0E3812}"/>
                </a:ext>
              </a:extLst>
            </p:cNvPr>
            <p:cNvSpPr txBox="1"/>
            <p:nvPr/>
          </p:nvSpPr>
          <p:spPr>
            <a:xfrm>
              <a:off x="6387167" y="5383938"/>
              <a:ext cx="359394" cy="276999"/>
            </a:xfrm>
            <a:prstGeom prst="rect">
              <a:avLst/>
            </a:prstGeom>
            <a:noFill/>
          </p:spPr>
          <p:txBody>
            <a:bodyPr wrap="none" rtlCol="0">
              <a:spAutoFit/>
            </a:bodyPr>
            <a:lstStyle/>
            <a:p>
              <a:r>
                <a:rPr lang="es-ES" sz="1200" dirty="0"/>
                <a:t>8 s</a:t>
              </a:r>
            </a:p>
          </p:txBody>
        </p:sp>
        <p:sp>
          <p:nvSpPr>
            <p:cNvPr id="137" name="CuadroTexto 136">
              <a:extLst>
                <a:ext uri="{FF2B5EF4-FFF2-40B4-BE49-F238E27FC236}">
                  <a16:creationId xmlns:a16="http://schemas.microsoft.com/office/drawing/2014/main" id="{2E86D149-A230-C544-BB84-9A1A0A38FC38}"/>
                </a:ext>
              </a:extLst>
            </p:cNvPr>
            <p:cNvSpPr txBox="1"/>
            <p:nvPr/>
          </p:nvSpPr>
          <p:spPr>
            <a:xfrm>
              <a:off x="5825598" y="4892816"/>
              <a:ext cx="359394" cy="276999"/>
            </a:xfrm>
            <a:prstGeom prst="rect">
              <a:avLst/>
            </a:prstGeom>
            <a:noFill/>
          </p:spPr>
          <p:txBody>
            <a:bodyPr wrap="none" rtlCol="0">
              <a:spAutoFit/>
            </a:bodyPr>
            <a:lstStyle/>
            <a:p>
              <a:r>
                <a:rPr lang="es-ES" sz="1200" dirty="0"/>
                <a:t>3 s</a:t>
              </a:r>
            </a:p>
          </p:txBody>
        </p:sp>
        <p:sp>
          <p:nvSpPr>
            <p:cNvPr id="138" name="CuadroTexto 137">
              <a:extLst>
                <a:ext uri="{FF2B5EF4-FFF2-40B4-BE49-F238E27FC236}">
                  <a16:creationId xmlns:a16="http://schemas.microsoft.com/office/drawing/2014/main" id="{5F35EAAB-9C28-6D45-922C-F1768907C5F9}"/>
                </a:ext>
              </a:extLst>
            </p:cNvPr>
            <p:cNvSpPr txBox="1"/>
            <p:nvPr/>
          </p:nvSpPr>
          <p:spPr>
            <a:xfrm>
              <a:off x="5113559" y="2403927"/>
              <a:ext cx="651781" cy="276999"/>
            </a:xfrm>
            <a:prstGeom prst="rect">
              <a:avLst/>
            </a:prstGeom>
            <a:noFill/>
          </p:spPr>
          <p:txBody>
            <a:bodyPr wrap="none" rtlCol="0">
              <a:spAutoFit/>
            </a:bodyPr>
            <a:lstStyle/>
            <a:p>
              <a:r>
                <a:rPr lang="en-US" sz="1200" dirty="0"/>
                <a:t>fixation</a:t>
              </a:r>
            </a:p>
          </p:txBody>
        </p:sp>
        <p:sp>
          <p:nvSpPr>
            <p:cNvPr id="139" name="CuadroTexto 138">
              <a:extLst>
                <a:ext uri="{FF2B5EF4-FFF2-40B4-BE49-F238E27FC236}">
                  <a16:creationId xmlns:a16="http://schemas.microsoft.com/office/drawing/2014/main" id="{46E9E538-7F1C-5F4C-8CD1-04DF021108CA}"/>
                </a:ext>
              </a:extLst>
            </p:cNvPr>
            <p:cNvSpPr txBox="1"/>
            <p:nvPr/>
          </p:nvSpPr>
          <p:spPr>
            <a:xfrm>
              <a:off x="5705997" y="2830135"/>
              <a:ext cx="516808" cy="276999"/>
            </a:xfrm>
            <a:prstGeom prst="rect">
              <a:avLst/>
            </a:prstGeom>
            <a:noFill/>
          </p:spPr>
          <p:txBody>
            <a:bodyPr wrap="none" rtlCol="0">
              <a:spAutoFit/>
            </a:bodyPr>
            <a:lstStyle/>
            <a:p>
              <a:r>
                <a:rPr lang="en-US" sz="1200" dirty="0"/>
                <a:t>delay</a:t>
              </a:r>
            </a:p>
          </p:txBody>
        </p:sp>
        <p:sp>
          <p:nvSpPr>
            <p:cNvPr id="140" name="CuadroTexto 139">
              <a:extLst>
                <a:ext uri="{FF2B5EF4-FFF2-40B4-BE49-F238E27FC236}">
                  <a16:creationId xmlns:a16="http://schemas.microsoft.com/office/drawing/2014/main" id="{6F93C33F-4D3C-094C-98F4-1AC98B034469}"/>
                </a:ext>
              </a:extLst>
            </p:cNvPr>
            <p:cNvSpPr txBox="1"/>
            <p:nvPr/>
          </p:nvSpPr>
          <p:spPr>
            <a:xfrm>
              <a:off x="6349898" y="3316434"/>
              <a:ext cx="786049" cy="276999"/>
            </a:xfrm>
            <a:prstGeom prst="rect">
              <a:avLst/>
            </a:prstGeom>
            <a:noFill/>
          </p:spPr>
          <p:txBody>
            <a:bodyPr wrap="none" rtlCol="0">
              <a:spAutoFit/>
            </a:bodyPr>
            <a:lstStyle/>
            <a:p>
              <a:r>
                <a:rPr lang="en-US" sz="1200" dirty="0"/>
                <a:t>definition</a:t>
              </a:r>
            </a:p>
          </p:txBody>
        </p:sp>
        <p:sp>
          <p:nvSpPr>
            <p:cNvPr id="141" name="CuadroTexto 140">
              <a:extLst>
                <a:ext uri="{FF2B5EF4-FFF2-40B4-BE49-F238E27FC236}">
                  <a16:creationId xmlns:a16="http://schemas.microsoft.com/office/drawing/2014/main" id="{B772A47D-C890-2F49-B4B2-54C72A8308AC}"/>
                </a:ext>
              </a:extLst>
            </p:cNvPr>
            <p:cNvSpPr txBox="1"/>
            <p:nvPr/>
          </p:nvSpPr>
          <p:spPr>
            <a:xfrm>
              <a:off x="7044354" y="3807556"/>
              <a:ext cx="502061" cy="276999"/>
            </a:xfrm>
            <a:prstGeom prst="rect">
              <a:avLst/>
            </a:prstGeom>
            <a:noFill/>
          </p:spPr>
          <p:txBody>
            <a:bodyPr wrap="none" rtlCol="0">
              <a:spAutoFit/>
            </a:bodyPr>
            <a:lstStyle/>
            <a:p>
              <a:r>
                <a:rPr lang="en-US" sz="1200" dirty="0"/>
                <a:t>think</a:t>
              </a:r>
            </a:p>
          </p:txBody>
        </p:sp>
        <p:sp>
          <p:nvSpPr>
            <p:cNvPr id="142" name="CuadroTexto 141">
              <a:extLst>
                <a:ext uri="{FF2B5EF4-FFF2-40B4-BE49-F238E27FC236}">
                  <a16:creationId xmlns:a16="http://schemas.microsoft.com/office/drawing/2014/main" id="{5260A583-3649-6542-97A8-8B99AC6FB361}"/>
                </a:ext>
              </a:extLst>
            </p:cNvPr>
            <p:cNvSpPr txBox="1"/>
            <p:nvPr/>
          </p:nvSpPr>
          <p:spPr>
            <a:xfrm>
              <a:off x="7627259" y="4278127"/>
              <a:ext cx="485389" cy="276999"/>
            </a:xfrm>
            <a:prstGeom prst="rect">
              <a:avLst/>
            </a:prstGeom>
            <a:noFill/>
          </p:spPr>
          <p:txBody>
            <a:bodyPr wrap="none" rtlCol="0">
              <a:spAutoFit/>
            </a:bodyPr>
            <a:lstStyle/>
            <a:p>
              <a:r>
                <a:rPr lang="en-US" sz="1200" dirty="0"/>
                <a:t>jitter</a:t>
              </a:r>
            </a:p>
          </p:txBody>
        </p:sp>
        <p:cxnSp>
          <p:nvCxnSpPr>
            <p:cNvPr id="143" name="Conector recto de flecha 142">
              <a:extLst>
                <a:ext uri="{FF2B5EF4-FFF2-40B4-BE49-F238E27FC236}">
                  <a16:creationId xmlns:a16="http://schemas.microsoft.com/office/drawing/2014/main" id="{7CFE0205-F39A-354B-B2B5-19BDD0E8249C}"/>
                </a:ext>
              </a:extLst>
            </p:cNvPr>
            <p:cNvCxnSpPr>
              <a:cxnSpLocks/>
            </p:cNvCxnSpPr>
            <p:nvPr/>
          </p:nvCxnSpPr>
          <p:spPr>
            <a:xfrm>
              <a:off x="3887478" y="3906244"/>
              <a:ext cx="2519906" cy="1914173"/>
            </a:xfrm>
            <a:prstGeom prst="straightConnector1">
              <a:avLst/>
            </a:prstGeom>
            <a:ln w="38100">
              <a:solidFill>
                <a:srgbClr val="043951"/>
              </a:solidFill>
              <a:tailEnd type="triangle"/>
            </a:ln>
          </p:spPr>
          <p:style>
            <a:lnRef idx="1">
              <a:schemeClr val="accent1"/>
            </a:lnRef>
            <a:fillRef idx="0">
              <a:schemeClr val="accent1"/>
            </a:fillRef>
            <a:effectRef idx="0">
              <a:schemeClr val="accent1"/>
            </a:effectRef>
            <a:fontRef idx="minor">
              <a:schemeClr val="tx1"/>
            </a:fontRef>
          </p:style>
        </p:cxnSp>
        <p:sp>
          <p:nvSpPr>
            <p:cNvPr id="144" name="CuadroTexto 143">
              <a:extLst>
                <a:ext uri="{FF2B5EF4-FFF2-40B4-BE49-F238E27FC236}">
                  <a16:creationId xmlns:a16="http://schemas.microsoft.com/office/drawing/2014/main" id="{8328FECF-A91C-4F43-B4DD-75B1BC0EBBCF}"/>
                </a:ext>
              </a:extLst>
            </p:cNvPr>
            <p:cNvSpPr txBox="1"/>
            <p:nvPr/>
          </p:nvSpPr>
          <p:spPr>
            <a:xfrm>
              <a:off x="7370952" y="2606713"/>
              <a:ext cx="3390544" cy="584775"/>
            </a:xfrm>
            <a:prstGeom prst="rect">
              <a:avLst/>
            </a:prstGeom>
            <a:noFill/>
          </p:spPr>
          <p:txBody>
            <a:bodyPr wrap="none" rtlCol="0">
              <a:spAutoFit/>
            </a:bodyPr>
            <a:lstStyle/>
            <a:p>
              <a:r>
                <a:rPr lang="es-ES" sz="1600" dirty="0">
                  <a:solidFill>
                    <a:srgbClr val="FFFFFF"/>
                  </a:solidFill>
                </a:rPr>
                <a:t>“Sabe razonar, resolver problemas </a:t>
              </a:r>
            </a:p>
            <a:p>
              <a:r>
                <a:rPr lang="es-ES" sz="1600" dirty="0">
                  <a:solidFill>
                    <a:srgbClr val="FFFFFF"/>
                  </a:solidFill>
                </a:rPr>
                <a:t>y comprender ideas complejas”</a:t>
              </a:r>
            </a:p>
          </p:txBody>
        </p:sp>
        <p:sp>
          <p:nvSpPr>
            <p:cNvPr id="145" name="Triángulo 144">
              <a:extLst>
                <a:ext uri="{FF2B5EF4-FFF2-40B4-BE49-F238E27FC236}">
                  <a16:creationId xmlns:a16="http://schemas.microsoft.com/office/drawing/2014/main" id="{A2211025-1A36-6A40-96A0-1D99115A4FBF}"/>
                </a:ext>
              </a:extLst>
            </p:cNvPr>
            <p:cNvSpPr/>
            <p:nvPr/>
          </p:nvSpPr>
          <p:spPr>
            <a:xfrm rot="13523635">
              <a:off x="7125419" y="3107646"/>
              <a:ext cx="288509" cy="341352"/>
            </a:xfrm>
            <a:prstGeom prst="triangle">
              <a:avLst/>
            </a:prstGeom>
            <a:solidFill>
              <a:srgbClr val="1B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46" name="Imagen 145">
            <a:extLst>
              <a:ext uri="{FF2B5EF4-FFF2-40B4-BE49-F238E27FC236}">
                <a16:creationId xmlns:a16="http://schemas.microsoft.com/office/drawing/2014/main" id="{2F7CBCE9-1589-D54A-AB90-8AF5071494E0}"/>
              </a:ext>
            </a:extLst>
          </p:cNvPr>
          <p:cNvPicPr>
            <a:picLocks noChangeAspect="1"/>
          </p:cNvPicPr>
          <p:nvPr/>
        </p:nvPicPr>
        <p:blipFill>
          <a:blip r:embed="rId5"/>
          <a:stretch>
            <a:fillRect/>
          </a:stretch>
        </p:blipFill>
        <p:spPr>
          <a:xfrm>
            <a:off x="6113739" y="22485263"/>
            <a:ext cx="4446521" cy="1324908"/>
          </a:xfrm>
          <a:prstGeom prst="rect">
            <a:avLst/>
          </a:prstGeom>
        </p:spPr>
      </p:pic>
      <p:grpSp>
        <p:nvGrpSpPr>
          <p:cNvPr id="147" name="Grupo 146">
            <a:extLst>
              <a:ext uri="{FF2B5EF4-FFF2-40B4-BE49-F238E27FC236}">
                <a16:creationId xmlns:a16="http://schemas.microsoft.com/office/drawing/2014/main" id="{E94F36BA-04D2-D24F-8DF9-3025679CA04E}"/>
              </a:ext>
            </a:extLst>
          </p:cNvPr>
          <p:cNvGrpSpPr/>
          <p:nvPr/>
        </p:nvGrpSpPr>
        <p:grpSpPr>
          <a:xfrm>
            <a:off x="4627675" y="30963417"/>
            <a:ext cx="5912560" cy="4991967"/>
            <a:chOff x="2678989" y="661706"/>
            <a:chExt cx="5912560" cy="4991967"/>
          </a:xfrm>
        </p:grpSpPr>
        <p:pic>
          <p:nvPicPr>
            <p:cNvPr id="148" name="Picture 12" descr="A close up of a logo&#10;&#10;Description automatically generated">
              <a:extLst>
                <a:ext uri="{FF2B5EF4-FFF2-40B4-BE49-F238E27FC236}">
                  <a16:creationId xmlns:a16="http://schemas.microsoft.com/office/drawing/2014/main" id="{8369B2BD-0123-564C-BE1D-A8BEB9ED036E}"/>
                </a:ext>
              </a:extLst>
            </p:cNvPr>
            <p:cNvPicPr>
              <a:picLocks noChangeAspect="1"/>
            </p:cNvPicPr>
            <p:nvPr/>
          </p:nvPicPr>
          <p:blipFill rotWithShape="1">
            <a:blip r:embed="rId6">
              <a:extLst>
                <a:ext uri="{28A0092B-C50C-407E-A947-70E740481C1C}">
                  <a14:useLocalDpi xmlns:a14="http://schemas.microsoft.com/office/drawing/2010/main" val="0"/>
                </a:ext>
              </a:extLst>
            </a:blip>
            <a:srcRect l="14511" b="67943"/>
            <a:stretch/>
          </p:blipFill>
          <p:spPr>
            <a:xfrm>
              <a:off x="3728246" y="661706"/>
              <a:ext cx="4863303" cy="1776413"/>
            </a:xfrm>
            <a:prstGeom prst="rect">
              <a:avLst/>
            </a:prstGeom>
          </p:spPr>
        </p:pic>
        <p:sp>
          <p:nvSpPr>
            <p:cNvPr id="150" name="Rectangle 14">
              <a:extLst>
                <a:ext uri="{FF2B5EF4-FFF2-40B4-BE49-F238E27FC236}">
                  <a16:creationId xmlns:a16="http://schemas.microsoft.com/office/drawing/2014/main" id="{9AF96165-1F3C-BC4D-A50A-F83E810DC9C6}"/>
                </a:ext>
              </a:extLst>
            </p:cNvPr>
            <p:cNvSpPr/>
            <p:nvPr/>
          </p:nvSpPr>
          <p:spPr>
            <a:xfrm>
              <a:off x="2678989" y="2045943"/>
              <a:ext cx="102025" cy="3516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1" name="Group 25">
              <a:extLst>
                <a:ext uri="{FF2B5EF4-FFF2-40B4-BE49-F238E27FC236}">
                  <a16:creationId xmlns:a16="http://schemas.microsoft.com/office/drawing/2014/main" id="{AB6F335E-FCEB-754F-86EB-38976DD2F9F5}"/>
                </a:ext>
              </a:extLst>
            </p:cNvPr>
            <p:cNvGrpSpPr/>
            <p:nvPr/>
          </p:nvGrpSpPr>
          <p:grpSpPr>
            <a:xfrm>
              <a:off x="3710292" y="1922118"/>
              <a:ext cx="4854241" cy="3579202"/>
              <a:chOff x="3693936" y="1708484"/>
              <a:chExt cx="5724533" cy="4220899"/>
            </a:xfrm>
          </p:grpSpPr>
          <p:pic>
            <p:nvPicPr>
              <p:cNvPr id="154" name="Picture 26" descr="A close up of a logo&#10;&#10;Description automatically generated">
                <a:extLst>
                  <a:ext uri="{FF2B5EF4-FFF2-40B4-BE49-F238E27FC236}">
                    <a16:creationId xmlns:a16="http://schemas.microsoft.com/office/drawing/2014/main" id="{F5B99F0E-0CEA-F941-BBEF-542540B81F82}"/>
                  </a:ext>
                </a:extLst>
              </p:cNvPr>
              <p:cNvPicPr>
                <a:picLocks noChangeAspect="1"/>
              </p:cNvPicPr>
              <p:nvPr/>
            </p:nvPicPr>
            <p:blipFill rotWithShape="1">
              <a:blip r:embed="rId6">
                <a:extLst>
                  <a:ext uri="{28A0092B-C50C-407E-A947-70E740481C1C}">
                    <a14:useLocalDpi xmlns:a14="http://schemas.microsoft.com/office/drawing/2010/main" val="0"/>
                  </a:ext>
                </a:extLst>
              </a:blip>
              <a:srcRect l="14670" t="33649" b="37836"/>
              <a:stretch/>
            </p:blipFill>
            <p:spPr>
              <a:xfrm>
                <a:off x="3693936" y="2345048"/>
                <a:ext cx="5724533" cy="1863445"/>
              </a:xfrm>
              <a:prstGeom prst="rect">
                <a:avLst/>
              </a:prstGeom>
            </p:spPr>
          </p:pic>
          <p:sp>
            <p:nvSpPr>
              <p:cNvPr id="155" name="Rectangle 27">
                <a:extLst>
                  <a:ext uri="{FF2B5EF4-FFF2-40B4-BE49-F238E27FC236}">
                    <a16:creationId xmlns:a16="http://schemas.microsoft.com/office/drawing/2014/main" id="{8955E1B5-39CE-204F-8C66-71B8046851AD}"/>
                  </a:ext>
                </a:extLst>
              </p:cNvPr>
              <p:cNvSpPr/>
              <p:nvPr/>
            </p:nvSpPr>
            <p:spPr>
              <a:xfrm>
                <a:off x="7283116" y="2125579"/>
                <a:ext cx="182241" cy="3803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6" name="Rectangle 28">
                <a:extLst>
                  <a:ext uri="{FF2B5EF4-FFF2-40B4-BE49-F238E27FC236}">
                    <a16:creationId xmlns:a16="http://schemas.microsoft.com/office/drawing/2014/main" id="{6BF79223-D3DD-7940-8AA7-78BA7AEBAF33}"/>
                  </a:ext>
                </a:extLst>
              </p:cNvPr>
              <p:cNvSpPr/>
              <p:nvPr/>
            </p:nvSpPr>
            <p:spPr>
              <a:xfrm>
                <a:off x="5420701" y="1708484"/>
                <a:ext cx="120316" cy="414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52" name="Picture 29" descr="A close up of a logo&#10;&#10;Description automatically generated">
              <a:extLst>
                <a:ext uri="{FF2B5EF4-FFF2-40B4-BE49-F238E27FC236}">
                  <a16:creationId xmlns:a16="http://schemas.microsoft.com/office/drawing/2014/main" id="{532C5B2C-3067-A549-9C2F-752A752B5E3F}"/>
                </a:ext>
              </a:extLst>
            </p:cNvPr>
            <p:cNvPicPr>
              <a:picLocks noChangeAspect="1"/>
            </p:cNvPicPr>
            <p:nvPr/>
          </p:nvPicPr>
          <p:blipFill rotWithShape="1">
            <a:blip r:embed="rId6">
              <a:extLst>
                <a:ext uri="{28A0092B-C50C-407E-A947-70E740481C1C}">
                  <a14:useLocalDpi xmlns:a14="http://schemas.microsoft.com/office/drawing/2010/main" val="0"/>
                </a:ext>
              </a:extLst>
            </a:blip>
            <a:srcRect l="11366" t="61782" r="32304" b="8990"/>
            <a:stretch/>
          </p:blipFill>
          <p:spPr>
            <a:xfrm>
              <a:off x="3549412" y="4034022"/>
              <a:ext cx="3204402" cy="1619651"/>
            </a:xfrm>
            <a:prstGeom prst="rect">
              <a:avLst/>
            </a:prstGeom>
          </p:spPr>
        </p:pic>
        <p:pic>
          <p:nvPicPr>
            <p:cNvPr id="153" name="Picture 30" descr="A close up of a logo&#10;&#10;Description automatically generated">
              <a:extLst>
                <a:ext uri="{FF2B5EF4-FFF2-40B4-BE49-F238E27FC236}">
                  <a16:creationId xmlns:a16="http://schemas.microsoft.com/office/drawing/2014/main" id="{1C41F0D6-75E3-E948-A31C-F112E5A79741}"/>
                </a:ext>
              </a:extLst>
            </p:cNvPr>
            <p:cNvPicPr>
              <a:picLocks noChangeAspect="1"/>
            </p:cNvPicPr>
            <p:nvPr/>
          </p:nvPicPr>
          <p:blipFill rotWithShape="1">
            <a:blip r:embed="rId6">
              <a:extLst>
                <a:ext uri="{28A0092B-C50C-407E-A947-70E740481C1C}">
                  <a14:useLocalDpi xmlns:a14="http://schemas.microsoft.com/office/drawing/2010/main" val="0"/>
                </a:ext>
              </a:extLst>
            </a:blip>
            <a:srcRect l="67696" t="61783" r="3767" b="10868"/>
            <a:stretch/>
          </p:blipFill>
          <p:spPr>
            <a:xfrm>
              <a:off x="6858381" y="4034022"/>
              <a:ext cx="1623416" cy="1515538"/>
            </a:xfrm>
            <a:prstGeom prst="rect">
              <a:avLst/>
            </a:prstGeom>
          </p:spPr>
        </p:pic>
      </p:grpSp>
      <p:sp>
        <p:nvSpPr>
          <p:cNvPr id="157" name="TextBox 8">
            <a:extLst>
              <a:ext uri="{FF2B5EF4-FFF2-40B4-BE49-F238E27FC236}">
                <a16:creationId xmlns:a16="http://schemas.microsoft.com/office/drawing/2014/main" id="{F31BB8C8-0291-2D4A-93D8-3EE8D2AADE15}"/>
              </a:ext>
            </a:extLst>
          </p:cNvPr>
          <p:cNvSpPr txBox="1"/>
          <p:nvPr/>
        </p:nvSpPr>
        <p:spPr>
          <a:xfrm>
            <a:off x="13052522" y="11474461"/>
            <a:ext cx="3858749" cy="400110"/>
          </a:xfrm>
          <a:prstGeom prst="rect">
            <a:avLst/>
          </a:prstGeom>
          <a:noFill/>
        </p:spPr>
        <p:txBody>
          <a:bodyPr wrap="none" rtlCol="0">
            <a:spAutoFit/>
          </a:bodyPr>
          <a:lstStyle/>
          <a:p>
            <a:r>
              <a:rPr lang="en-US" sz="2000" b="1" dirty="0">
                <a:solidFill>
                  <a:schemeClr val="tx1">
                    <a:lumMod val="85000"/>
                    <a:lumOff val="15000"/>
                  </a:schemeClr>
                </a:solidFill>
              </a:rPr>
              <a:t>ICC</a:t>
            </a:r>
            <a:r>
              <a:rPr lang="en-US" sz="2000" b="1" baseline="-25000" dirty="0">
                <a:solidFill>
                  <a:schemeClr val="tx1">
                    <a:lumMod val="85000"/>
                    <a:lumOff val="15000"/>
                  </a:schemeClr>
                </a:solidFill>
              </a:rPr>
              <a:t>affect</a:t>
            </a:r>
            <a:r>
              <a:rPr lang="en-US" sz="2000" dirty="0"/>
              <a:t>        </a:t>
            </a:r>
            <a:r>
              <a:rPr lang="en-US" sz="2000" dirty="0">
                <a:solidFill>
                  <a:schemeClr val="tx1">
                    <a:lumMod val="85000"/>
                    <a:lumOff val="15000"/>
                  </a:schemeClr>
                </a:solidFill>
              </a:rPr>
              <a:t>=  0’47 [0,36-0,60] </a:t>
            </a:r>
            <a:endParaRPr lang="es-ES" sz="2000" dirty="0">
              <a:solidFill>
                <a:schemeClr val="tx1">
                  <a:lumMod val="85000"/>
                  <a:lumOff val="15000"/>
                </a:schemeClr>
              </a:solidFill>
            </a:endParaRPr>
          </a:p>
        </p:txBody>
      </p:sp>
      <p:sp>
        <p:nvSpPr>
          <p:cNvPr id="158" name="TextBox 11">
            <a:extLst>
              <a:ext uri="{FF2B5EF4-FFF2-40B4-BE49-F238E27FC236}">
                <a16:creationId xmlns:a16="http://schemas.microsoft.com/office/drawing/2014/main" id="{CC7AC1FE-01B8-4544-A976-361D1D4669DB}"/>
              </a:ext>
            </a:extLst>
          </p:cNvPr>
          <p:cNvSpPr txBox="1"/>
          <p:nvPr/>
        </p:nvSpPr>
        <p:spPr>
          <a:xfrm>
            <a:off x="13052522" y="11944094"/>
            <a:ext cx="3828292" cy="400110"/>
          </a:xfrm>
          <a:prstGeom prst="rect">
            <a:avLst/>
          </a:prstGeom>
          <a:noFill/>
        </p:spPr>
        <p:txBody>
          <a:bodyPr wrap="none" rtlCol="0">
            <a:spAutoFit/>
          </a:bodyPr>
          <a:lstStyle/>
          <a:p>
            <a:r>
              <a:rPr lang="en-US" sz="2000" b="1" dirty="0">
                <a:solidFill>
                  <a:schemeClr val="tx1">
                    <a:lumMod val="85000"/>
                    <a:lumOff val="15000"/>
                  </a:schemeClr>
                </a:solidFill>
              </a:rPr>
              <a:t>ICC</a:t>
            </a:r>
            <a:r>
              <a:rPr lang="en-US" sz="2000" b="1" baseline="-25000" dirty="0">
                <a:solidFill>
                  <a:schemeClr val="tx1">
                    <a:lumMod val="85000"/>
                    <a:lumOff val="15000"/>
                  </a:schemeClr>
                </a:solidFill>
              </a:rPr>
              <a:t>likableness</a:t>
            </a:r>
            <a:r>
              <a:rPr lang="en-US" sz="2000" dirty="0">
                <a:solidFill>
                  <a:schemeClr val="tx1">
                    <a:lumMod val="85000"/>
                    <a:lumOff val="15000"/>
                  </a:schemeClr>
                </a:solidFill>
              </a:rPr>
              <a:t>  =  0’93 [0,89-0,96] </a:t>
            </a:r>
            <a:endParaRPr lang="es-ES" sz="2000" dirty="0">
              <a:solidFill>
                <a:schemeClr val="tx1">
                  <a:lumMod val="85000"/>
                  <a:lumOff val="15000"/>
                </a:schemeClr>
              </a:solidFill>
            </a:endParaRPr>
          </a:p>
        </p:txBody>
      </p:sp>
      <p:graphicFrame>
        <p:nvGraphicFramePr>
          <p:cNvPr id="159" name="Table 9">
            <a:extLst>
              <a:ext uri="{FF2B5EF4-FFF2-40B4-BE49-F238E27FC236}">
                <a16:creationId xmlns:a16="http://schemas.microsoft.com/office/drawing/2014/main" id="{B6930F24-3FC1-D749-A9B4-C6ADC32F971A}"/>
              </a:ext>
            </a:extLst>
          </p:cNvPr>
          <p:cNvGraphicFramePr>
            <a:graphicFrameLocks noGrp="1"/>
          </p:cNvGraphicFramePr>
          <p:nvPr>
            <p:extLst>
              <p:ext uri="{D42A27DB-BD31-4B8C-83A1-F6EECF244321}">
                <p14:modId xmlns:p14="http://schemas.microsoft.com/office/powerpoint/2010/main" val="672297602"/>
              </p:ext>
            </p:extLst>
          </p:nvPr>
        </p:nvGraphicFramePr>
        <p:xfrm>
          <a:off x="13004328" y="8022144"/>
          <a:ext cx="3719010" cy="3325190"/>
        </p:xfrm>
        <a:graphic>
          <a:graphicData uri="http://schemas.openxmlformats.org/drawingml/2006/table">
            <a:tbl>
              <a:tblPr firstRow="1" bandRow="1">
                <a:tableStyleId>{5C22544A-7EE6-4342-B048-85BDC9FD1C3A}</a:tableStyleId>
              </a:tblPr>
              <a:tblGrid>
                <a:gridCol w="646046">
                  <a:extLst>
                    <a:ext uri="{9D8B030D-6E8A-4147-A177-3AD203B41FA5}">
                      <a16:colId xmlns:a16="http://schemas.microsoft.com/office/drawing/2014/main" val="3684725096"/>
                    </a:ext>
                  </a:extLst>
                </a:gridCol>
                <a:gridCol w="975167">
                  <a:extLst>
                    <a:ext uri="{9D8B030D-6E8A-4147-A177-3AD203B41FA5}">
                      <a16:colId xmlns:a16="http://schemas.microsoft.com/office/drawing/2014/main" val="3927936397"/>
                    </a:ext>
                  </a:extLst>
                </a:gridCol>
                <a:gridCol w="688881">
                  <a:extLst>
                    <a:ext uri="{9D8B030D-6E8A-4147-A177-3AD203B41FA5}">
                      <a16:colId xmlns:a16="http://schemas.microsoft.com/office/drawing/2014/main" val="3692561101"/>
                    </a:ext>
                  </a:extLst>
                </a:gridCol>
                <a:gridCol w="617033">
                  <a:extLst>
                    <a:ext uri="{9D8B030D-6E8A-4147-A177-3AD203B41FA5}">
                      <a16:colId xmlns:a16="http://schemas.microsoft.com/office/drawing/2014/main" val="847997271"/>
                    </a:ext>
                  </a:extLst>
                </a:gridCol>
                <a:gridCol w="791883">
                  <a:extLst>
                    <a:ext uri="{9D8B030D-6E8A-4147-A177-3AD203B41FA5}">
                      <a16:colId xmlns:a16="http://schemas.microsoft.com/office/drawing/2014/main" val="2787952182"/>
                    </a:ext>
                  </a:extLst>
                </a:gridCol>
              </a:tblGrid>
              <a:tr h="332519">
                <a:tc>
                  <a:txBody>
                    <a:bodyPr/>
                    <a:lstStyle/>
                    <a:p>
                      <a:r>
                        <a:rPr lang="es-ES" sz="1200" dirty="0">
                          <a:solidFill>
                            <a:srgbClr val="000000"/>
                          </a:solidFill>
                        </a:rPr>
                        <a:t>ID</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lumMod val="75000"/>
                              <a:lumOff val="25000"/>
                            </a:schemeClr>
                          </a:solidFill>
                        </a:rPr>
                        <a:t>Concept</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200" dirty="0">
                          <a:solidFill>
                            <a:schemeClr val="tx1">
                              <a:lumMod val="75000"/>
                              <a:lumOff val="25000"/>
                            </a:schemeClr>
                          </a:solidFill>
                        </a:rPr>
                        <a:t>Pre</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200" dirty="0">
                          <a:solidFill>
                            <a:schemeClr val="tx1">
                              <a:lumMod val="75000"/>
                              <a:lumOff val="25000"/>
                            </a:schemeClr>
                          </a:solidFill>
                        </a:rPr>
                        <a:t>Post</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noProof="0" dirty="0">
                          <a:solidFill>
                            <a:schemeClr val="tx1">
                              <a:lumMod val="75000"/>
                              <a:lumOff val="25000"/>
                            </a:schemeClr>
                          </a:solidFill>
                        </a:rPr>
                        <a:t>Class</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3805092"/>
                  </a:ext>
                </a:extLst>
              </a:tr>
              <a:tr h="332519">
                <a:tc>
                  <a:txBody>
                    <a:bodyPr/>
                    <a:lstStyle/>
                    <a:p>
                      <a:r>
                        <a:rPr lang="es-ES" sz="1200" dirty="0"/>
                        <a:t>sub-001</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r>
                        <a:rPr lang="es-ES" sz="1200" noProof="0" dirty="0"/>
                        <a:t>Aburrido</a:t>
                      </a:r>
                      <a:r>
                        <a:rPr lang="en-US" sz="1200" dirty="0"/>
                        <a:t>/a</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extLst>
                  <a:ext uri="{0D108BD9-81ED-4DB2-BD59-A6C34878D82A}">
                    <a16:rowId xmlns:a16="http://schemas.microsoft.com/office/drawing/2014/main" val="3584409636"/>
                  </a:ext>
                </a:extLst>
              </a:tr>
              <a:tr h="332519">
                <a:tc>
                  <a:txBody>
                    <a:bodyPr/>
                    <a:lstStyle/>
                    <a:p>
                      <a:r>
                        <a:rPr lang="es-ES" sz="1200" dirty="0"/>
                        <a:t>sub-001</a:t>
                      </a:r>
                    </a:p>
                  </a:txBody>
                  <a:tcPr marL="56323" marR="56323" marT="28162" marB="28162">
                    <a:lnB w="12700" cmpd="sng">
                      <a:noFill/>
                    </a:lnB>
                    <a:solidFill>
                      <a:schemeClr val="bg1"/>
                    </a:solidFill>
                  </a:tcPr>
                </a:tc>
                <a:tc>
                  <a:txBody>
                    <a:bodyPr/>
                    <a:lstStyle/>
                    <a:p>
                      <a:r>
                        <a:rPr lang="es-ES" sz="1200" dirty="0"/>
                        <a:t>Afable</a:t>
                      </a:r>
                      <a:endParaRPr lang="es-ES" sz="1200" noProof="0" dirty="0"/>
                    </a:p>
                  </a:txBody>
                  <a:tcPr marL="56323" marR="56323" marT="28162" marB="28162">
                    <a:lnB w="12700" cmpd="sng">
                      <a:noFill/>
                    </a:lnB>
                    <a:solidFill>
                      <a:schemeClr val="bg1"/>
                    </a:solidFill>
                  </a:tcPr>
                </a:tc>
                <a:tc>
                  <a:txBody>
                    <a:bodyPr/>
                    <a:lstStyle/>
                    <a:p>
                      <a:r>
                        <a:rPr lang="es-ES" sz="1200" dirty="0"/>
                        <a:t>65</a:t>
                      </a:r>
                    </a:p>
                  </a:txBody>
                  <a:tcPr marL="56323" marR="56323" marT="28162" marB="28162">
                    <a:lnB w="12700" cmpd="sng">
                      <a:noFill/>
                    </a:lnB>
                    <a:solidFill>
                      <a:schemeClr val="bg1"/>
                    </a:solidFill>
                  </a:tcPr>
                </a:tc>
                <a:tc>
                  <a:txBody>
                    <a:bodyPr/>
                    <a:lstStyle/>
                    <a:p>
                      <a:r>
                        <a:rPr lang="es-ES" sz="1200" dirty="0"/>
                        <a:t>70</a:t>
                      </a:r>
                    </a:p>
                  </a:txBody>
                  <a:tcPr marL="56323" marR="56323" marT="28162" marB="28162">
                    <a:lnB w="12700" cmpd="sng">
                      <a:noFill/>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B w="12700" cmpd="sng">
                      <a:noFill/>
                    </a:lnB>
                    <a:solidFill>
                      <a:schemeClr val="bg1"/>
                    </a:solidFill>
                  </a:tcPr>
                </a:tc>
                <a:extLst>
                  <a:ext uri="{0D108BD9-81ED-4DB2-BD59-A6C34878D82A}">
                    <a16:rowId xmlns:a16="http://schemas.microsoft.com/office/drawing/2014/main" val="2241609471"/>
                  </a:ext>
                </a:extLst>
              </a:tr>
              <a:tr h="332519">
                <a:tc>
                  <a:txBody>
                    <a:bodyPr/>
                    <a:lstStyle/>
                    <a:p>
                      <a:r>
                        <a:rPr lang="es-ES" sz="1200" dirty="0"/>
                        <a:t>sub-001</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Agradecido/a</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81</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72</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962837233"/>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sub-001</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Animado/a</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95</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80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0303402"/>
                  </a:ext>
                </a:extLst>
              </a:tr>
              <a:tr h="332519">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endParaRPr lang="es-ES" sz="1200" dirty="0"/>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146322828"/>
                  </a:ext>
                </a:extLst>
              </a:tr>
              <a:tr h="332519">
                <a:tc>
                  <a:txBody>
                    <a:bodyPr/>
                    <a:lstStyle/>
                    <a:p>
                      <a:r>
                        <a:rPr lang="es-ES" sz="1200" dirty="0"/>
                        <a:t>sub-030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Resentido/a</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50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70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affect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1510918"/>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sub-030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Sensible</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100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95</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US" sz="1200" dirty="0"/>
                        <a:t>affect</a:t>
                      </a:r>
                      <a:endParaRPr lang="es-ES" sz="1200" dirty="0"/>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669137023"/>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sub-030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Sincero/a</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50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50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t>affect</a:t>
                      </a:r>
                      <a:endParaRPr lang="es-ES" sz="1200" dirty="0"/>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0371346"/>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sub-030</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s-ES" sz="1200" dirty="0"/>
                        <a:t>Vago/a</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s-ES" sz="1200" dirty="0"/>
                        <a:t>10</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s-ES" sz="1200" dirty="0"/>
                        <a:t>0</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n-US" sz="1200" dirty="0"/>
                        <a:t>affect</a:t>
                      </a:r>
                      <a:endParaRPr lang="es-ES" sz="1200" dirty="0"/>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957502695"/>
                  </a:ext>
                </a:extLst>
              </a:tr>
            </a:tbl>
          </a:graphicData>
        </a:graphic>
      </p:graphicFrame>
      <p:cxnSp>
        <p:nvCxnSpPr>
          <p:cNvPr id="160" name="Conector recto de flecha 159">
            <a:extLst>
              <a:ext uri="{FF2B5EF4-FFF2-40B4-BE49-F238E27FC236}">
                <a16:creationId xmlns:a16="http://schemas.microsoft.com/office/drawing/2014/main" id="{AA84D91A-09A7-AF4B-A823-F7509B1FE5D2}"/>
              </a:ext>
            </a:extLst>
          </p:cNvPr>
          <p:cNvCxnSpPr/>
          <p:nvPr/>
        </p:nvCxnSpPr>
        <p:spPr>
          <a:xfrm>
            <a:off x="14770104" y="7790551"/>
            <a:ext cx="962025" cy="0"/>
          </a:xfrm>
          <a:prstGeom prst="straightConnector1">
            <a:avLst/>
          </a:prstGeom>
          <a:ln w="12700">
            <a:solidFill>
              <a:srgbClr val="00A2E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recto de flecha 160">
            <a:extLst>
              <a:ext uri="{FF2B5EF4-FFF2-40B4-BE49-F238E27FC236}">
                <a16:creationId xmlns:a16="http://schemas.microsoft.com/office/drawing/2014/main" id="{BC84DFD4-91AF-CF4B-9CA9-FE1CCFACA753}"/>
              </a:ext>
            </a:extLst>
          </p:cNvPr>
          <p:cNvCxnSpPr>
            <a:cxnSpLocks/>
          </p:cNvCxnSpPr>
          <p:nvPr/>
        </p:nvCxnSpPr>
        <p:spPr>
          <a:xfrm>
            <a:off x="12632214" y="9183668"/>
            <a:ext cx="0" cy="1314450"/>
          </a:xfrm>
          <a:prstGeom prst="straightConnector1">
            <a:avLst/>
          </a:prstGeom>
          <a:ln w="12700">
            <a:solidFill>
              <a:srgbClr val="00A2E3"/>
            </a:solidFill>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EED8CC5D-A724-0340-AD30-245966D3EF46}"/>
              </a:ext>
            </a:extLst>
          </p:cNvPr>
          <p:cNvPicPr>
            <a:picLocks noChangeAspect="1"/>
          </p:cNvPicPr>
          <p:nvPr/>
        </p:nvPicPr>
        <p:blipFill rotWithShape="1">
          <a:blip r:embed="rId7">
            <a:extLst>
              <a:ext uri="{28A0092B-C50C-407E-A947-70E740481C1C}">
                <a14:useLocalDpi xmlns:a14="http://schemas.microsoft.com/office/drawing/2010/main" val="0"/>
              </a:ext>
            </a:extLst>
          </a:blip>
          <a:srcRect l="2108" t="10840" r="10620" b="4266"/>
          <a:stretch/>
        </p:blipFill>
        <p:spPr>
          <a:xfrm>
            <a:off x="18952666" y="7813821"/>
            <a:ext cx="10317432" cy="7527289"/>
          </a:xfrm>
          <a:prstGeom prst="rect">
            <a:avLst/>
          </a:prstGeom>
        </p:spPr>
      </p:pic>
      <p:grpSp>
        <p:nvGrpSpPr>
          <p:cNvPr id="162" name="Grupo 161">
            <a:extLst>
              <a:ext uri="{FF2B5EF4-FFF2-40B4-BE49-F238E27FC236}">
                <a16:creationId xmlns:a16="http://schemas.microsoft.com/office/drawing/2014/main" id="{E808F242-486E-6540-9C9B-381B3A7927FA}"/>
              </a:ext>
            </a:extLst>
          </p:cNvPr>
          <p:cNvGrpSpPr/>
          <p:nvPr/>
        </p:nvGrpSpPr>
        <p:grpSpPr>
          <a:xfrm>
            <a:off x="11217975" y="17002733"/>
            <a:ext cx="8584276" cy="7548466"/>
            <a:chOff x="2449867" y="222822"/>
            <a:chExt cx="7292266" cy="6412355"/>
          </a:xfrm>
        </p:grpSpPr>
        <p:grpSp>
          <p:nvGrpSpPr>
            <p:cNvPr id="163" name="Grupo 162">
              <a:extLst>
                <a:ext uri="{FF2B5EF4-FFF2-40B4-BE49-F238E27FC236}">
                  <a16:creationId xmlns:a16="http://schemas.microsoft.com/office/drawing/2014/main" id="{024AD7FE-7620-EB44-8D8F-6A93C789BA4A}"/>
                </a:ext>
              </a:extLst>
            </p:cNvPr>
            <p:cNvGrpSpPr/>
            <p:nvPr/>
          </p:nvGrpSpPr>
          <p:grpSpPr>
            <a:xfrm>
              <a:off x="3234876" y="222822"/>
              <a:ext cx="6507257" cy="6412355"/>
              <a:chOff x="3382514" y="222823"/>
              <a:chExt cx="6507257" cy="6412355"/>
            </a:xfrm>
          </p:grpSpPr>
          <p:grpSp>
            <p:nvGrpSpPr>
              <p:cNvPr id="165" name="Group 96">
                <a:extLst>
                  <a:ext uri="{FF2B5EF4-FFF2-40B4-BE49-F238E27FC236}">
                    <a16:creationId xmlns:a16="http://schemas.microsoft.com/office/drawing/2014/main" id="{6129A167-E0C7-6547-8322-5A1F890DCEEF}"/>
                  </a:ext>
                </a:extLst>
              </p:cNvPr>
              <p:cNvGrpSpPr/>
              <p:nvPr/>
            </p:nvGrpSpPr>
            <p:grpSpPr>
              <a:xfrm>
                <a:off x="3382514" y="222823"/>
                <a:ext cx="4757895" cy="1113348"/>
                <a:chOff x="2260879" y="427096"/>
                <a:chExt cx="4757895" cy="1113348"/>
              </a:xfrm>
            </p:grpSpPr>
            <p:sp>
              <p:nvSpPr>
                <p:cNvPr id="177" name="TextBox 17">
                  <a:extLst>
                    <a:ext uri="{FF2B5EF4-FFF2-40B4-BE49-F238E27FC236}">
                      <a16:creationId xmlns:a16="http://schemas.microsoft.com/office/drawing/2014/main" id="{4BA9140F-AAE0-6E4F-B2AA-41EA35C3B8E6}"/>
                    </a:ext>
                  </a:extLst>
                </p:cNvPr>
                <p:cNvSpPr txBox="1"/>
                <p:nvPr/>
              </p:nvSpPr>
              <p:spPr>
                <a:xfrm>
                  <a:off x="4393603" y="427096"/>
                  <a:ext cx="492443" cy="338554"/>
                </a:xfrm>
                <a:prstGeom prst="rect">
                  <a:avLst/>
                </a:prstGeom>
                <a:noFill/>
                <a:ln w="9525">
                  <a:noFill/>
                </a:ln>
              </p:spPr>
              <p:txBody>
                <a:bodyPr wrap="none" rtlCol="0">
                  <a:spAutoFit/>
                </a:bodyPr>
                <a:lstStyle/>
                <a:p>
                  <a:r>
                    <a:rPr lang="es-ES" sz="1600" dirty="0">
                      <a:solidFill>
                        <a:srgbClr val="838383"/>
                      </a:solidFill>
                    </a:rPr>
                    <a:t>***</a:t>
                  </a:r>
                  <a:endParaRPr lang="es-ES" dirty="0">
                    <a:solidFill>
                      <a:srgbClr val="838383"/>
                    </a:solidFill>
                  </a:endParaRPr>
                </a:p>
              </p:txBody>
            </p:sp>
            <p:grpSp>
              <p:nvGrpSpPr>
                <p:cNvPr id="178" name="Group 39">
                  <a:extLst>
                    <a:ext uri="{FF2B5EF4-FFF2-40B4-BE49-F238E27FC236}">
                      <a16:creationId xmlns:a16="http://schemas.microsoft.com/office/drawing/2014/main" id="{99890994-09BE-A14C-9B63-37F523F935AF}"/>
                    </a:ext>
                  </a:extLst>
                </p:cNvPr>
                <p:cNvGrpSpPr/>
                <p:nvPr/>
              </p:nvGrpSpPr>
              <p:grpSpPr>
                <a:xfrm>
                  <a:off x="2260879" y="703385"/>
                  <a:ext cx="4757895" cy="83431"/>
                  <a:chOff x="2260879" y="984738"/>
                  <a:chExt cx="4757895" cy="83431"/>
                </a:xfrm>
              </p:grpSpPr>
              <p:cxnSp>
                <p:nvCxnSpPr>
                  <p:cNvPr id="202" name="Straight Connector 18">
                    <a:extLst>
                      <a:ext uri="{FF2B5EF4-FFF2-40B4-BE49-F238E27FC236}">
                        <a16:creationId xmlns:a16="http://schemas.microsoft.com/office/drawing/2014/main" id="{775BBCDA-534B-9E4F-A018-8C0D59BBC7B2}"/>
                      </a:ext>
                    </a:extLst>
                  </p:cNvPr>
                  <p:cNvCxnSpPr>
                    <a:cxnSpLocks/>
                  </p:cNvCxnSpPr>
                  <p:nvPr/>
                </p:nvCxnSpPr>
                <p:spPr>
                  <a:xfrm>
                    <a:off x="2260879" y="984738"/>
                    <a:ext cx="4757895"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3" name="Straight Connector 25">
                    <a:extLst>
                      <a:ext uri="{FF2B5EF4-FFF2-40B4-BE49-F238E27FC236}">
                        <a16:creationId xmlns:a16="http://schemas.microsoft.com/office/drawing/2014/main" id="{FCA1BF2B-530F-EC48-A2EF-6BAA99F5B62F}"/>
                      </a:ext>
                    </a:extLst>
                  </p:cNvPr>
                  <p:cNvCxnSpPr/>
                  <p:nvPr/>
                </p:nvCxnSpPr>
                <p:spPr>
                  <a:xfrm>
                    <a:off x="2265641"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4" name="Straight Connector 27">
                    <a:extLst>
                      <a:ext uri="{FF2B5EF4-FFF2-40B4-BE49-F238E27FC236}">
                        <a16:creationId xmlns:a16="http://schemas.microsoft.com/office/drawing/2014/main" id="{DFDE270C-EF4D-4241-BAC4-3FB94ECA6A00}"/>
                      </a:ext>
                    </a:extLst>
                  </p:cNvPr>
                  <p:cNvCxnSpPr/>
                  <p:nvPr/>
                </p:nvCxnSpPr>
                <p:spPr>
                  <a:xfrm>
                    <a:off x="2855407"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5" name="Straight Connector 28">
                    <a:extLst>
                      <a:ext uri="{FF2B5EF4-FFF2-40B4-BE49-F238E27FC236}">
                        <a16:creationId xmlns:a16="http://schemas.microsoft.com/office/drawing/2014/main" id="{02B9161D-D9A9-1746-A567-200A9C94EE35}"/>
                      </a:ext>
                    </a:extLst>
                  </p:cNvPr>
                  <p:cNvCxnSpPr>
                    <a:cxnSpLocks/>
                  </p:cNvCxnSpPr>
                  <p:nvPr/>
                </p:nvCxnSpPr>
                <p:spPr>
                  <a:xfrm>
                    <a:off x="3449935"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6" name="Straight Connector 30">
                    <a:extLst>
                      <a:ext uri="{FF2B5EF4-FFF2-40B4-BE49-F238E27FC236}">
                        <a16:creationId xmlns:a16="http://schemas.microsoft.com/office/drawing/2014/main" id="{D04DBD6E-C517-9141-A365-0B059370BC86}"/>
                      </a:ext>
                    </a:extLst>
                  </p:cNvPr>
                  <p:cNvCxnSpPr>
                    <a:cxnSpLocks/>
                  </p:cNvCxnSpPr>
                  <p:nvPr/>
                </p:nvCxnSpPr>
                <p:spPr>
                  <a:xfrm>
                    <a:off x="4034414"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7" name="Straight Connector 32">
                    <a:extLst>
                      <a:ext uri="{FF2B5EF4-FFF2-40B4-BE49-F238E27FC236}">
                        <a16:creationId xmlns:a16="http://schemas.microsoft.com/office/drawing/2014/main" id="{68242593-7F10-B948-897A-CCAFAF0A9020}"/>
                      </a:ext>
                    </a:extLst>
                  </p:cNvPr>
                  <p:cNvCxnSpPr>
                    <a:cxnSpLocks/>
                  </p:cNvCxnSpPr>
                  <p:nvPr/>
                </p:nvCxnSpPr>
                <p:spPr>
                  <a:xfrm>
                    <a:off x="4639825"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8" name="Straight Connector 34">
                    <a:extLst>
                      <a:ext uri="{FF2B5EF4-FFF2-40B4-BE49-F238E27FC236}">
                        <a16:creationId xmlns:a16="http://schemas.microsoft.com/office/drawing/2014/main" id="{9F696C60-C501-AE4B-9930-45A971263CCD}"/>
                      </a:ext>
                    </a:extLst>
                  </p:cNvPr>
                  <p:cNvCxnSpPr>
                    <a:cxnSpLocks/>
                  </p:cNvCxnSpPr>
                  <p:nvPr/>
                </p:nvCxnSpPr>
                <p:spPr>
                  <a:xfrm>
                    <a:off x="523435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9" name="Straight Connector 36">
                    <a:extLst>
                      <a:ext uri="{FF2B5EF4-FFF2-40B4-BE49-F238E27FC236}">
                        <a16:creationId xmlns:a16="http://schemas.microsoft.com/office/drawing/2014/main" id="{27A5FAB7-02E8-1743-ACB8-177A506B9690}"/>
                      </a:ext>
                    </a:extLst>
                  </p:cNvPr>
                  <p:cNvCxnSpPr>
                    <a:cxnSpLocks/>
                  </p:cNvCxnSpPr>
                  <p:nvPr/>
                </p:nvCxnSpPr>
                <p:spPr>
                  <a:xfrm>
                    <a:off x="5828879"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10" name="Straight Connector 38">
                    <a:extLst>
                      <a:ext uri="{FF2B5EF4-FFF2-40B4-BE49-F238E27FC236}">
                        <a16:creationId xmlns:a16="http://schemas.microsoft.com/office/drawing/2014/main" id="{CF36F474-8320-E344-9240-89D9A60FF0DF}"/>
                      </a:ext>
                    </a:extLst>
                  </p:cNvPr>
                  <p:cNvCxnSpPr>
                    <a:cxnSpLocks/>
                  </p:cNvCxnSpPr>
                  <p:nvPr/>
                </p:nvCxnSpPr>
                <p:spPr>
                  <a:xfrm>
                    <a:off x="6428430"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11" name="Straight Connector 40">
                    <a:extLst>
                      <a:ext uri="{FF2B5EF4-FFF2-40B4-BE49-F238E27FC236}">
                        <a16:creationId xmlns:a16="http://schemas.microsoft.com/office/drawing/2014/main" id="{5532141B-4A72-3D42-8453-6A468769F916}"/>
                      </a:ext>
                    </a:extLst>
                  </p:cNvPr>
                  <p:cNvCxnSpPr>
                    <a:cxnSpLocks/>
                  </p:cNvCxnSpPr>
                  <p:nvPr/>
                </p:nvCxnSpPr>
                <p:spPr>
                  <a:xfrm>
                    <a:off x="701401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grpSp>
              <p:nvGrpSpPr>
                <p:cNvPr id="179" name="Group 52">
                  <a:extLst>
                    <a:ext uri="{FF2B5EF4-FFF2-40B4-BE49-F238E27FC236}">
                      <a16:creationId xmlns:a16="http://schemas.microsoft.com/office/drawing/2014/main" id="{03E7C854-6030-B142-9103-0E49EA7B267B}"/>
                    </a:ext>
                  </a:extLst>
                </p:cNvPr>
                <p:cNvGrpSpPr/>
                <p:nvPr/>
              </p:nvGrpSpPr>
              <p:grpSpPr>
                <a:xfrm>
                  <a:off x="2855407" y="893211"/>
                  <a:ext cx="4163367" cy="83431"/>
                  <a:chOff x="2855407" y="984738"/>
                  <a:chExt cx="4163367" cy="83431"/>
                </a:xfrm>
              </p:grpSpPr>
              <p:cxnSp>
                <p:nvCxnSpPr>
                  <p:cNvPr id="195" name="Straight Connector 53">
                    <a:extLst>
                      <a:ext uri="{FF2B5EF4-FFF2-40B4-BE49-F238E27FC236}">
                        <a16:creationId xmlns:a16="http://schemas.microsoft.com/office/drawing/2014/main" id="{F29F49F8-A3CB-4B43-9674-FCF170CCC9F0}"/>
                      </a:ext>
                    </a:extLst>
                  </p:cNvPr>
                  <p:cNvCxnSpPr>
                    <a:cxnSpLocks/>
                  </p:cNvCxnSpPr>
                  <p:nvPr/>
                </p:nvCxnSpPr>
                <p:spPr>
                  <a:xfrm>
                    <a:off x="2855407" y="984738"/>
                    <a:ext cx="4163367"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6" name="Straight Connector 55">
                    <a:extLst>
                      <a:ext uri="{FF2B5EF4-FFF2-40B4-BE49-F238E27FC236}">
                        <a16:creationId xmlns:a16="http://schemas.microsoft.com/office/drawing/2014/main" id="{CB46283D-EFE8-204B-B533-9CF62AC71CB7}"/>
                      </a:ext>
                    </a:extLst>
                  </p:cNvPr>
                  <p:cNvCxnSpPr/>
                  <p:nvPr/>
                </p:nvCxnSpPr>
                <p:spPr>
                  <a:xfrm>
                    <a:off x="2855407"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7" name="Straight Connector 56">
                    <a:extLst>
                      <a:ext uri="{FF2B5EF4-FFF2-40B4-BE49-F238E27FC236}">
                        <a16:creationId xmlns:a16="http://schemas.microsoft.com/office/drawing/2014/main" id="{BB7BB741-BCB9-034A-A68A-9D5022080B88}"/>
                      </a:ext>
                    </a:extLst>
                  </p:cNvPr>
                  <p:cNvCxnSpPr>
                    <a:cxnSpLocks/>
                  </p:cNvCxnSpPr>
                  <p:nvPr/>
                </p:nvCxnSpPr>
                <p:spPr>
                  <a:xfrm>
                    <a:off x="3449935"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8" name="Straight Connector 57">
                    <a:extLst>
                      <a:ext uri="{FF2B5EF4-FFF2-40B4-BE49-F238E27FC236}">
                        <a16:creationId xmlns:a16="http://schemas.microsoft.com/office/drawing/2014/main" id="{B4EB36CB-B1E4-A54C-81E0-9A79177FDBF3}"/>
                      </a:ext>
                    </a:extLst>
                  </p:cNvPr>
                  <p:cNvCxnSpPr>
                    <a:cxnSpLocks/>
                  </p:cNvCxnSpPr>
                  <p:nvPr/>
                </p:nvCxnSpPr>
                <p:spPr>
                  <a:xfrm>
                    <a:off x="4034414"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9" name="Straight Connector 59">
                    <a:extLst>
                      <a:ext uri="{FF2B5EF4-FFF2-40B4-BE49-F238E27FC236}">
                        <a16:creationId xmlns:a16="http://schemas.microsoft.com/office/drawing/2014/main" id="{29CCB0FF-F552-FD45-A908-59B2FD86012B}"/>
                      </a:ext>
                    </a:extLst>
                  </p:cNvPr>
                  <p:cNvCxnSpPr>
                    <a:cxnSpLocks/>
                  </p:cNvCxnSpPr>
                  <p:nvPr/>
                </p:nvCxnSpPr>
                <p:spPr>
                  <a:xfrm>
                    <a:off x="523435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0" name="Straight Connector 61">
                    <a:extLst>
                      <a:ext uri="{FF2B5EF4-FFF2-40B4-BE49-F238E27FC236}">
                        <a16:creationId xmlns:a16="http://schemas.microsoft.com/office/drawing/2014/main" id="{CA26BC86-BA9B-0646-92B6-B6CD2C4A0C7E}"/>
                      </a:ext>
                    </a:extLst>
                  </p:cNvPr>
                  <p:cNvCxnSpPr>
                    <a:cxnSpLocks/>
                  </p:cNvCxnSpPr>
                  <p:nvPr/>
                </p:nvCxnSpPr>
                <p:spPr>
                  <a:xfrm>
                    <a:off x="6428430"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01" name="Straight Connector 62">
                    <a:extLst>
                      <a:ext uri="{FF2B5EF4-FFF2-40B4-BE49-F238E27FC236}">
                        <a16:creationId xmlns:a16="http://schemas.microsoft.com/office/drawing/2014/main" id="{CA461E47-1392-914A-B391-DC19BB508FF0}"/>
                      </a:ext>
                    </a:extLst>
                  </p:cNvPr>
                  <p:cNvCxnSpPr>
                    <a:cxnSpLocks/>
                  </p:cNvCxnSpPr>
                  <p:nvPr/>
                </p:nvCxnSpPr>
                <p:spPr>
                  <a:xfrm>
                    <a:off x="701401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grpSp>
              <p:nvGrpSpPr>
                <p:cNvPr id="180" name="Group 64">
                  <a:extLst>
                    <a:ext uri="{FF2B5EF4-FFF2-40B4-BE49-F238E27FC236}">
                      <a16:creationId xmlns:a16="http://schemas.microsoft.com/office/drawing/2014/main" id="{E55E4861-7FAB-3045-B430-F9359B0CC919}"/>
                    </a:ext>
                  </a:extLst>
                </p:cNvPr>
                <p:cNvGrpSpPr/>
                <p:nvPr/>
              </p:nvGrpSpPr>
              <p:grpSpPr>
                <a:xfrm>
                  <a:off x="3449935" y="1083037"/>
                  <a:ext cx="3568839" cy="83431"/>
                  <a:chOff x="3449935" y="984738"/>
                  <a:chExt cx="3568839" cy="83431"/>
                </a:xfrm>
              </p:grpSpPr>
              <p:cxnSp>
                <p:nvCxnSpPr>
                  <p:cNvPr id="190" name="Straight Connector 65">
                    <a:extLst>
                      <a:ext uri="{FF2B5EF4-FFF2-40B4-BE49-F238E27FC236}">
                        <a16:creationId xmlns:a16="http://schemas.microsoft.com/office/drawing/2014/main" id="{1D743919-4C00-6F45-8388-010CC5905716}"/>
                      </a:ext>
                    </a:extLst>
                  </p:cNvPr>
                  <p:cNvCxnSpPr>
                    <a:cxnSpLocks/>
                  </p:cNvCxnSpPr>
                  <p:nvPr/>
                </p:nvCxnSpPr>
                <p:spPr>
                  <a:xfrm>
                    <a:off x="3449935" y="984738"/>
                    <a:ext cx="3568839"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1" name="Straight Connector 68">
                    <a:extLst>
                      <a:ext uri="{FF2B5EF4-FFF2-40B4-BE49-F238E27FC236}">
                        <a16:creationId xmlns:a16="http://schemas.microsoft.com/office/drawing/2014/main" id="{1EB05FBD-FEEB-004B-BFBA-C20572410636}"/>
                      </a:ext>
                    </a:extLst>
                  </p:cNvPr>
                  <p:cNvCxnSpPr>
                    <a:cxnSpLocks/>
                  </p:cNvCxnSpPr>
                  <p:nvPr/>
                </p:nvCxnSpPr>
                <p:spPr>
                  <a:xfrm>
                    <a:off x="3449935" y="984738"/>
                    <a:ext cx="0" cy="83431"/>
                  </a:xfrm>
                  <a:prstGeom prst="line">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69">
                    <a:extLst>
                      <a:ext uri="{FF2B5EF4-FFF2-40B4-BE49-F238E27FC236}">
                        <a16:creationId xmlns:a16="http://schemas.microsoft.com/office/drawing/2014/main" id="{A9FD50BC-A3C1-844F-8529-DCBA236493F2}"/>
                      </a:ext>
                    </a:extLst>
                  </p:cNvPr>
                  <p:cNvCxnSpPr>
                    <a:cxnSpLocks/>
                  </p:cNvCxnSpPr>
                  <p:nvPr/>
                </p:nvCxnSpPr>
                <p:spPr>
                  <a:xfrm>
                    <a:off x="4034414"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3" name="Straight Connector 73">
                    <a:extLst>
                      <a:ext uri="{FF2B5EF4-FFF2-40B4-BE49-F238E27FC236}">
                        <a16:creationId xmlns:a16="http://schemas.microsoft.com/office/drawing/2014/main" id="{1FD891DE-FF1B-484D-888A-CD2D4C8F03E8}"/>
                      </a:ext>
                    </a:extLst>
                  </p:cNvPr>
                  <p:cNvCxnSpPr>
                    <a:cxnSpLocks/>
                  </p:cNvCxnSpPr>
                  <p:nvPr/>
                </p:nvCxnSpPr>
                <p:spPr>
                  <a:xfrm>
                    <a:off x="6428430"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94" name="Straight Connector 74">
                    <a:extLst>
                      <a:ext uri="{FF2B5EF4-FFF2-40B4-BE49-F238E27FC236}">
                        <a16:creationId xmlns:a16="http://schemas.microsoft.com/office/drawing/2014/main" id="{D3C1B704-2976-444A-B15D-3D557A2AAF8D}"/>
                      </a:ext>
                    </a:extLst>
                  </p:cNvPr>
                  <p:cNvCxnSpPr>
                    <a:cxnSpLocks/>
                  </p:cNvCxnSpPr>
                  <p:nvPr/>
                </p:nvCxnSpPr>
                <p:spPr>
                  <a:xfrm>
                    <a:off x="701401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grpSp>
              <p:nvGrpSpPr>
                <p:cNvPr id="181" name="Group 76">
                  <a:extLst>
                    <a:ext uri="{FF2B5EF4-FFF2-40B4-BE49-F238E27FC236}">
                      <a16:creationId xmlns:a16="http://schemas.microsoft.com/office/drawing/2014/main" id="{872059D4-7D8D-C146-B2F8-A6AE36530D25}"/>
                    </a:ext>
                  </a:extLst>
                </p:cNvPr>
                <p:cNvGrpSpPr/>
                <p:nvPr/>
              </p:nvGrpSpPr>
              <p:grpSpPr>
                <a:xfrm>
                  <a:off x="5229590" y="1272863"/>
                  <a:ext cx="1784422" cy="83431"/>
                  <a:chOff x="5234352" y="984738"/>
                  <a:chExt cx="1784422" cy="83431"/>
                </a:xfrm>
              </p:grpSpPr>
              <p:cxnSp>
                <p:nvCxnSpPr>
                  <p:cNvPr id="187" name="Straight Connector 77">
                    <a:extLst>
                      <a:ext uri="{FF2B5EF4-FFF2-40B4-BE49-F238E27FC236}">
                        <a16:creationId xmlns:a16="http://schemas.microsoft.com/office/drawing/2014/main" id="{9466463B-3A1D-1148-B42C-9ED6687CA645}"/>
                      </a:ext>
                    </a:extLst>
                  </p:cNvPr>
                  <p:cNvCxnSpPr>
                    <a:cxnSpLocks/>
                  </p:cNvCxnSpPr>
                  <p:nvPr/>
                </p:nvCxnSpPr>
                <p:spPr>
                  <a:xfrm>
                    <a:off x="5234352" y="984738"/>
                    <a:ext cx="1784422"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88" name="Straight Connector 83">
                    <a:extLst>
                      <a:ext uri="{FF2B5EF4-FFF2-40B4-BE49-F238E27FC236}">
                        <a16:creationId xmlns:a16="http://schemas.microsoft.com/office/drawing/2014/main" id="{38CCB15D-4121-DE46-BA5F-C5864B9F1961}"/>
                      </a:ext>
                    </a:extLst>
                  </p:cNvPr>
                  <p:cNvCxnSpPr>
                    <a:cxnSpLocks/>
                  </p:cNvCxnSpPr>
                  <p:nvPr/>
                </p:nvCxnSpPr>
                <p:spPr>
                  <a:xfrm>
                    <a:off x="523435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89" name="Straight Connector 86">
                    <a:extLst>
                      <a:ext uri="{FF2B5EF4-FFF2-40B4-BE49-F238E27FC236}">
                        <a16:creationId xmlns:a16="http://schemas.microsoft.com/office/drawing/2014/main" id="{312B4A60-F5BE-014E-AD1B-0270D291D608}"/>
                      </a:ext>
                    </a:extLst>
                  </p:cNvPr>
                  <p:cNvCxnSpPr>
                    <a:cxnSpLocks/>
                  </p:cNvCxnSpPr>
                  <p:nvPr/>
                </p:nvCxnSpPr>
                <p:spPr>
                  <a:xfrm>
                    <a:off x="701401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grpSp>
              <p:nvGrpSpPr>
                <p:cNvPr id="182" name="Group 89">
                  <a:extLst>
                    <a:ext uri="{FF2B5EF4-FFF2-40B4-BE49-F238E27FC236}">
                      <a16:creationId xmlns:a16="http://schemas.microsoft.com/office/drawing/2014/main" id="{46ECE34E-7A07-9F48-B793-9AD3DC78C7E7}"/>
                    </a:ext>
                  </a:extLst>
                </p:cNvPr>
                <p:cNvGrpSpPr/>
                <p:nvPr/>
              </p:nvGrpSpPr>
              <p:grpSpPr>
                <a:xfrm>
                  <a:off x="5828879" y="1457013"/>
                  <a:ext cx="1185133" cy="83431"/>
                  <a:chOff x="5833641" y="984738"/>
                  <a:chExt cx="1185133" cy="83431"/>
                </a:xfrm>
              </p:grpSpPr>
              <p:cxnSp>
                <p:nvCxnSpPr>
                  <p:cNvPr id="184" name="Straight Connector 90">
                    <a:extLst>
                      <a:ext uri="{FF2B5EF4-FFF2-40B4-BE49-F238E27FC236}">
                        <a16:creationId xmlns:a16="http://schemas.microsoft.com/office/drawing/2014/main" id="{7148BC71-D6C3-F84F-BAFE-229C22C683F8}"/>
                      </a:ext>
                    </a:extLst>
                  </p:cNvPr>
                  <p:cNvCxnSpPr>
                    <a:cxnSpLocks/>
                  </p:cNvCxnSpPr>
                  <p:nvPr/>
                </p:nvCxnSpPr>
                <p:spPr>
                  <a:xfrm>
                    <a:off x="5833641" y="984738"/>
                    <a:ext cx="1185133"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85" name="Straight Connector 91">
                    <a:extLst>
                      <a:ext uri="{FF2B5EF4-FFF2-40B4-BE49-F238E27FC236}">
                        <a16:creationId xmlns:a16="http://schemas.microsoft.com/office/drawing/2014/main" id="{0B4AAF0F-5EAF-4A41-BB8F-34399AAE8031}"/>
                      </a:ext>
                    </a:extLst>
                  </p:cNvPr>
                  <p:cNvCxnSpPr>
                    <a:cxnSpLocks/>
                  </p:cNvCxnSpPr>
                  <p:nvPr/>
                </p:nvCxnSpPr>
                <p:spPr>
                  <a:xfrm>
                    <a:off x="5836133" y="984738"/>
                    <a:ext cx="0" cy="83431"/>
                  </a:xfrm>
                  <a:prstGeom prst="line">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92">
                    <a:extLst>
                      <a:ext uri="{FF2B5EF4-FFF2-40B4-BE49-F238E27FC236}">
                        <a16:creationId xmlns:a16="http://schemas.microsoft.com/office/drawing/2014/main" id="{80B22F86-92FA-5B4F-81F2-8A0BA21F5499}"/>
                      </a:ext>
                    </a:extLst>
                  </p:cNvPr>
                  <p:cNvCxnSpPr>
                    <a:cxnSpLocks/>
                  </p:cNvCxnSpPr>
                  <p:nvPr/>
                </p:nvCxnSpPr>
                <p:spPr>
                  <a:xfrm>
                    <a:off x="7014012" y="984738"/>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cxnSp>
              <p:nvCxnSpPr>
                <p:cNvPr id="183" name="Straight Connector 93">
                  <a:extLst>
                    <a:ext uri="{FF2B5EF4-FFF2-40B4-BE49-F238E27FC236}">
                      <a16:creationId xmlns:a16="http://schemas.microsoft.com/office/drawing/2014/main" id="{5FF3B7E0-1DCA-DF42-9A6F-C2D36C0E49B8}"/>
                    </a:ext>
                  </a:extLst>
                </p:cNvPr>
                <p:cNvCxnSpPr>
                  <a:cxnSpLocks/>
                </p:cNvCxnSpPr>
                <p:nvPr/>
              </p:nvCxnSpPr>
              <p:spPr>
                <a:xfrm>
                  <a:off x="5831389" y="1457013"/>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grpSp>
            <p:nvGrpSpPr>
              <p:cNvPr id="166" name="Grupo 165">
                <a:extLst>
                  <a:ext uri="{FF2B5EF4-FFF2-40B4-BE49-F238E27FC236}">
                    <a16:creationId xmlns:a16="http://schemas.microsoft.com/office/drawing/2014/main" id="{D57F7F04-834E-4345-AA5D-0E068F672B48}"/>
                  </a:ext>
                </a:extLst>
              </p:cNvPr>
              <p:cNvGrpSpPr/>
              <p:nvPr/>
            </p:nvGrpSpPr>
            <p:grpSpPr>
              <a:xfrm>
                <a:off x="8531580" y="1048623"/>
                <a:ext cx="1358191" cy="5586555"/>
                <a:chOff x="8236305" y="1048623"/>
                <a:chExt cx="1358191" cy="5586555"/>
              </a:xfrm>
            </p:grpSpPr>
            <p:grpSp>
              <p:nvGrpSpPr>
                <p:cNvPr id="167" name="Grupo 166">
                  <a:extLst>
                    <a:ext uri="{FF2B5EF4-FFF2-40B4-BE49-F238E27FC236}">
                      <a16:creationId xmlns:a16="http://schemas.microsoft.com/office/drawing/2014/main" id="{67D2FCD5-9949-C644-AE57-1A2DBCD7A0D8}"/>
                    </a:ext>
                  </a:extLst>
                </p:cNvPr>
                <p:cNvGrpSpPr/>
                <p:nvPr/>
              </p:nvGrpSpPr>
              <p:grpSpPr>
                <a:xfrm>
                  <a:off x="8236305" y="1048623"/>
                  <a:ext cx="1358191" cy="5513517"/>
                  <a:chOff x="6705599" y="1090971"/>
                  <a:chExt cx="1358191" cy="5513517"/>
                </a:xfrm>
              </p:grpSpPr>
              <p:pic>
                <p:nvPicPr>
                  <p:cNvPr id="170" name="Imagen 169" descr="Imagen que contiene dispositivo, escala, cielo, edificio&#10;&#10;Descripción generada automáticamente">
                    <a:extLst>
                      <a:ext uri="{FF2B5EF4-FFF2-40B4-BE49-F238E27FC236}">
                        <a16:creationId xmlns:a16="http://schemas.microsoft.com/office/drawing/2014/main" id="{321E6AA6-869D-874F-927B-4FF9CAC7E1BF}"/>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11080" b="10549"/>
                  <a:stretch/>
                </p:blipFill>
                <p:spPr>
                  <a:xfrm>
                    <a:off x="7214459" y="1395809"/>
                    <a:ext cx="849331" cy="4992291"/>
                  </a:xfrm>
                  <a:prstGeom prst="rect">
                    <a:avLst/>
                  </a:prstGeom>
                </p:spPr>
              </p:pic>
              <p:pic>
                <p:nvPicPr>
                  <p:cNvPr id="171" name="Imagen 170">
                    <a:extLst>
                      <a:ext uri="{FF2B5EF4-FFF2-40B4-BE49-F238E27FC236}">
                        <a16:creationId xmlns:a16="http://schemas.microsoft.com/office/drawing/2014/main" id="{C9437674-60B9-9E4E-9797-EFCE132C61D8}"/>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6973" t="11505" r="88437" b="15923"/>
                  <a:stretch/>
                </p:blipFill>
                <p:spPr>
                  <a:xfrm>
                    <a:off x="6705599" y="1407468"/>
                    <a:ext cx="328684" cy="5197020"/>
                  </a:xfrm>
                  <a:prstGeom prst="rect">
                    <a:avLst/>
                  </a:prstGeom>
                </p:spPr>
              </p:pic>
              <p:cxnSp>
                <p:nvCxnSpPr>
                  <p:cNvPr id="172" name="Straight Connector 90">
                    <a:extLst>
                      <a:ext uri="{FF2B5EF4-FFF2-40B4-BE49-F238E27FC236}">
                        <a16:creationId xmlns:a16="http://schemas.microsoft.com/office/drawing/2014/main" id="{2C95ED63-1A34-F147-B27C-F455055DB4E0}"/>
                      </a:ext>
                    </a:extLst>
                  </p:cNvPr>
                  <p:cNvCxnSpPr>
                    <a:cxnSpLocks/>
                  </p:cNvCxnSpPr>
                  <p:nvPr/>
                </p:nvCxnSpPr>
                <p:spPr>
                  <a:xfrm>
                    <a:off x="7411326" y="1298500"/>
                    <a:ext cx="503642"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73" name="Straight Connector 92">
                    <a:extLst>
                      <a:ext uri="{FF2B5EF4-FFF2-40B4-BE49-F238E27FC236}">
                        <a16:creationId xmlns:a16="http://schemas.microsoft.com/office/drawing/2014/main" id="{3200B0BA-DBCC-C74A-A35B-E9D44223FEE0}"/>
                      </a:ext>
                    </a:extLst>
                  </p:cNvPr>
                  <p:cNvCxnSpPr>
                    <a:cxnSpLocks/>
                  </p:cNvCxnSpPr>
                  <p:nvPr/>
                </p:nvCxnSpPr>
                <p:spPr>
                  <a:xfrm>
                    <a:off x="7910206" y="1298500"/>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174" name="Straight Connector 93">
                    <a:extLst>
                      <a:ext uri="{FF2B5EF4-FFF2-40B4-BE49-F238E27FC236}">
                        <a16:creationId xmlns:a16="http://schemas.microsoft.com/office/drawing/2014/main" id="{61812AEA-E382-CC4C-A34F-94C49BD03AB0}"/>
                      </a:ext>
                    </a:extLst>
                  </p:cNvPr>
                  <p:cNvCxnSpPr>
                    <a:cxnSpLocks/>
                  </p:cNvCxnSpPr>
                  <p:nvPr/>
                </p:nvCxnSpPr>
                <p:spPr>
                  <a:xfrm>
                    <a:off x="7411326" y="1298500"/>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sp>
                <p:nvSpPr>
                  <p:cNvPr id="175" name="TextBox 17">
                    <a:extLst>
                      <a:ext uri="{FF2B5EF4-FFF2-40B4-BE49-F238E27FC236}">
                        <a16:creationId xmlns:a16="http://schemas.microsoft.com/office/drawing/2014/main" id="{E27F44A3-D694-F54F-BFDA-AFC84B6BC91B}"/>
                      </a:ext>
                    </a:extLst>
                  </p:cNvPr>
                  <p:cNvSpPr txBox="1"/>
                  <p:nvPr/>
                </p:nvSpPr>
                <p:spPr>
                  <a:xfrm>
                    <a:off x="7499529" y="1090971"/>
                    <a:ext cx="492443" cy="338554"/>
                  </a:xfrm>
                  <a:prstGeom prst="rect">
                    <a:avLst/>
                  </a:prstGeom>
                  <a:noFill/>
                  <a:ln w="9525">
                    <a:noFill/>
                  </a:ln>
                </p:spPr>
                <p:txBody>
                  <a:bodyPr wrap="none" rtlCol="0">
                    <a:spAutoFit/>
                  </a:bodyPr>
                  <a:lstStyle/>
                  <a:p>
                    <a:r>
                      <a:rPr lang="es-ES" sz="1600" dirty="0">
                        <a:solidFill>
                          <a:srgbClr val="838383"/>
                        </a:solidFill>
                      </a:rPr>
                      <a:t>***</a:t>
                    </a:r>
                    <a:endParaRPr lang="es-ES" dirty="0">
                      <a:solidFill>
                        <a:srgbClr val="838383"/>
                      </a:solidFill>
                    </a:endParaRPr>
                  </a:p>
                </p:txBody>
              </p:sp>
              <p:pic>
                <p:nvPicPr>
                  <p:cNvPr id="176" name="Imagen 175">
                    <a:extLst>
                      <a:ext uri="{FF2B5EF4-FFF2-40B4-BE49-F238E27FC236}">
                        <a16:creationId xmlns:a16="http://schemas.microsoft.com/office/drawing/2014/main" id="{1BE23F7B-A593-8E49-B292-576557420252}"/>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75384" t="71607" r="15625" b="27412"/>
                  <a:stretch/>
                </p:blipFill>
                <p:spPr>
                  <a:xfrm>
                    <a:off x="7342075" y="5700669"/>
                    <a:ext cx="629702" cy="68617"/>
                  </a:xfrm>
                  <a:prstGeom prst="rect">
                    <a:avLst/>
                  </a:prstGeom>
                </p:spPr>
              </p:pic>
            </p:grpSp>
            <p:pic>
              <p:nvPicPr>
                <p:cNvPr id="168" name="Imagen 167" descr="Imagen que contiene dispositivo, escala, cielo, edificio&#10;&#10;Descripción generada automáticamente">
                  <a:extLst>
                    <a:ext uri="{FF2B5EF4-FFF2-40B4-BE49-F238E27FC236}">
                      <a16:creationId xmlns:a16="http://schemas.microsoft.com/office/drawing/2014/main" id="{303BF41D-495C-4B4C-9537-A1EAABE8BE2A}"/>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l="14198" t="89131" r="51410" b="9541"/>
                <a:stretch/>
              </p:blipFill>
              <p:spPr>
                <a:xfrm rot="18443972">
                  <a:off x="8846040" y="6445173"/>
                  <a:ext cx="292100" cy="84577"/>
                </a:xfrm>
                <a:prstGeom prst="rect">
                  <a:avLst/>
                </a:prstGeom>
              </p:spPr>
            </p:pic>
            <p:pic>
              <p:nvPicPr>
                <p:cNvPr id="169" name="Imagen 168" descr="Imagen que contiene dispositivo, escala, cielo, edificio&#10;&#10;Descripción generada automáticamente">
                  <a:extLst>
                    <a:ext uri="{FF2B5EF4-FFF2-40B4-BE49-F238E27FC236}">
                      <a16:creationId xmlns:a16="http://schemas.microsoft.com/office/drawing/2014/main" id="{45888BD6-7470-F047-AC43-33C09D7C7A34}"/>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l="48898" t="89296" r="16710" b="9376"/>
                <a:stretch/>
              </p:blipFill>
              <p:spPr>
                <a:xfrm rot="18443972">
                  <a:off x="9172561" y="6446839"/>
                  <a:ext cx="292100" cy="84577"/>
                </a:xfrm>
                <a:prstGeom prst="rect">
                  <a:avLst/>
                </a:prstGeom>
              </p:spPr>
            </p:pic>
          </p:grpSp>
        </p:grpSp>
        <p:pic>
          <p:nvPicPr>
            <p:cNvPr id="164" name="Imagen 163">
              <a:extLst>
                <a:ext uri="{FF2B5EF4-FFF2-40B4-BE49-F238E27FC236}">
                  <a16:creationId xmlns:a16="http://schemas.microsoft.com/office/drawing/2014/main" id="{1BF49DAD-2198-4140-AE03-2E0C39D3A5A5}"/>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6913" t="11598" r="14244" b="15776"/>
            <a:stretch/>
          </p:blipFill>
          <p:spPr>
            <a:xfrm>
              <a:off x="2449867" y="1365120"/>
              <a:ext cx="5629276" cy="5185362"/>
            </a:xfrm>
            <a:prstGeom prst="rect">
              <a:avLst/>
            </a:prstGeom>
          </p:spPr>
        </p:pic>
      </p:grpSp>
      <p:grpSp>
        <p:nvGrpSpPr>
          <p:cNvPr id="10" name="Grupo 9">
            <a:extLst>
              <a:ext uri="{FF2B5EF4-FFF2-40B4-BE49-F238E27FC236}">
                <a16:creationId xmlns:a16="http://schemas.microsoft.com/office/drawing/2014/main" id="{D972B9DB-C8AD-0A41-87D1-97CD2952C217}"/>
              </a:ext>
            </a:extLst>
          </p:cNvPr>
          <p:cNvGrpSpPr/>
          <p:nvPr/>
        </p:nvGrpSpPr>
        <p:grpSpPr>
          <a:xfrm>
            <a:off x="21107766" y="18016674"/>
            <a:ext cx="8562087" cy="6538031"/>
            <a:chOff x="20852412" y="18961955"/>
            <a:chExt cx="7303343" cy="5576851"/>
          </a:xfrm>
        </p:grpSpPr>
        <p:grpSp>
          <p:nvGrpSpPr>
            <p:cNvPr id="212" name="Grupo 211">
              <a:extLst>
                <a:ext uri="{FF2B5EF4-FFF2-40B4-BE49-F238E27FC236}">
                  <a16:creationId xmlns:a16="http://schemas.microsoft.com/office/drawing/2014/main" id="{527F44D1-670D-F840-B289-2A78B62541C6}"/>
                </a:ext>
              </a:extLst>
            </p:cNvPr>
            <p:cNvGrpSpPr/>
            <p:nvPr/>
          </p:nvGrpSpPr>
          <p:grpSpPr>
            <a:xfrm>
              <a:off x="20852412" y="18963504"/>
              <a:ext cx="5636859" cy="5524718"/>
              <a:chOff x="2449866" y="1022348"/>
              <a:chExt cx="5636859" cy="5524718"/>
            </a:xfrm>
          </p:grpSpPr>
          <p:pic>
            <p:nvPicPr>
              <p:cNvPr id="213" name="Imagen 212" descr="Imagen que contiene cielo&#10;&#10;Descripción generada automáticamente">
                <a:extLst>
                  <a:ext uri="{FF2B5EF4-FFF2-40B4-BE49-F238E27FC236}">
                    <a16:creationId xmlns:a16="http://schemas.microsoft.com/office/drawing/2014/main" id="{6AC22CEE-EE67-344C-B481-3364A204FF0D}"/>
                  </a:ext>
                </a:extLst>
              </p:cNvPr>
              <p:cNvPicPr>
                <a:picLocks noChangeAspect="1"/>
              </p:cNvPicPr>
              <p:nvPr/>
            </p:nvPicPr>
            <p:blipFill rotWithShape="1">
              <a:blip r:embed="rId11">
                <a:alphaModFix/>
                <a:extLst>
                  <a:ext uri="{28A0092B-C50C-407E-A947-70E740481C1C}">
                    <a14:useLocalDpi xmlns:a14="http://schemas.microsoft.com/office/drawing/2010/main" val="0"/>
                  </a:ext>
                </a:extLst>
              </a:blip>
              <a:srcRect l="6878" t="11299" r="14079" b="15824"/>
              <a:stretch/>
            </p:blipFill>
            <p:spPr>
              <a:xfrm>
                <a:off x="2449866" y="1350049"/>
                <a:ext cx="5636859" cy="5197017"/>
              </a:xfrm>
              <a:prstGeom prst="rect">
                <a:avLst/>
              </a:prstGeom>
            </p:spPr>
          </p:pic>
          <p:sp>
            <p:nvSpPr>
              <p:cNvPr id="214" name="TextBox 17">
                <a:extLst>
                  <a:ext uri="{FF2B5EF4-FFF2-40B4-BE49-F238E27FC236}">
                    <a16:creationId xmlns:a16="http://schemas.microsoft.com/office/drawing/2014/main" id="{901D8018-C047-154D-8E45-A61AD561B5FB}"/>
                  </a:ext>
                </a:extLst>
              </p:cNvPr>
              <p:cNvSpPr txBox="1"/>
              <p:nvPr/>
            </p:nvSpPr>
            <p:spPr>
              <a:xfrm>
                <a:off x="6507759" y="1022348"/>
                <a:ext cx="492443" cy="338554"/>
              </a:xfrm>
              <a:prstGeom prst="rect">
                <a:avLst/>
              </a:prstGeom>
              <a:noFill/>
              <a:ln w="9525">
                <a:noFill/>
              </a:ln>
            </p:spPr>
            <p:txBody>
              <a:bodyPr wrap="none" rtlCol="0">
                <a:spAutoFit/>
              </a:bodyPr>
              <a:lstStyle/>
              <a:p>
                <a:r>
                  <a:rPr lang="es-ES" sz="1600" dirty="0">
                    <a:solidFill>
                      <a:srgbClr val="838383"/>
                    </a:solidFill>
                  </a:rPr>
                  <a:t>***</a:t>
                </a:r>
                <a:endParaRPr lang="es-ES" dirty="0">
                  <a:solidFill>
                    <a:srgbClr val="838383"/>
                  </a:solidFill>
                </a:endParaRPr>
              </a:p>
            </p:txBody>
          </p:sp>
          <p:cxnSp>
            <p:nvCxnSpPr>
              <p:cNvPr id="215" name="Straight Connector 90">
                <a:extLst>
                  <a:ext uri="{FF2B5EF4-FFF2-40B4-BE49-F238E27FC236}">
                    <a16:creationId xmlns:a16="http://schemas.microsoft.com/office/drawing/2014/main" id="{1DBF7C71-7628-C14B-96BB-05B62C597713}"/>
                  </a:ext>
                </a:extLst>
              </p:cNvPr>
              <p:cNvCxnSpPr>
                <a:cxnSpLocks/>
              </p:cNvCxnSpPr>
              <p:nvPr/>
            </p:nvCxnSpPr>
            <p:spPr>
              <a:xfrm>
                <a:off x="6569863" y="1265650"/>
                <a:ext cx="243746"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16" name="Straight Connector 92">
                <a:extLst>
                  <a:ext uri="{FF2B5EF4-FFF2-40B4-BE49-F238E27FC236}">
                    <a16:creationId xmlns:a16="http://schemas.microsoft.com/office/drawing/2014/main" id="{A8E32300-99AE-CF48-9188-F9B604ED6B97}"/>
                  </a:ext>
                </a:extLst>
              </p:cNvPr>
              <p:cNvCxnSpPr>
                <a:cxnSpLocks/>
              </p:cNvCxnSpPr>
              <p:nvPr/>
            </p:nvCxnSpPr>
            <p:spPr>
              <a:xfrm>
                <a:off x="6813609" y="1265650"/>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17" name="Straight Connector 93">
                <a:extLst>
                  <a:ext uri="{FF2B5EF4-FFF2-40B4-BE49-F238E27FC236}">
                    <a16:creationId xmlns:a16="http://schemas.microsoft.com/office/drawing/2014/main" id="{83C02911-ABFB-334C-A622-E2BBF3120658}"/>
                  </a:ext>
                </a:extLst>
              </p:cNvPr>
              <p:cNvCxnSpPr>
                <a:cxnSpLocks/>
              </p:cNvCxnSpPr>
              <p:nvPr/>
            </p:nvCxnSpPr>
            <p:spPr>
              <a:xfrm>
                <a:off x="6572373" y="1265650"/>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grpSp>
        <p:grpSp>
          <p:nvGrpSpPr>
            <p:cNvPr id="218" name="Grupo 217">
              <a:extLst>
                <a:ext uri="{FF2B5EF4-FFF2-40B4-BE49-F238E27FC236}">
                  <a16:creationId xmlns:a16="http://schemas.microsoft.com/office/drawing/2014/main" id="{D6577C0E-C8F8-EC42-AC47-C2D95A57C100}"/>
                </a:ext>
              </a:extLst>
            </p:cNvPr>
            <p:cNvGrpSpPr/>
            <p:nvPr/>
          </p:nvGrpSpPr>
          <p:grpSpPr>
            <a:xfrm>
              <a:off x="26786488" y="18961955"/>
              <a:ext cx="1369267" cy="5576851"/>
              <a:chOff x="8383942" y="1020799"/>
              <a:chExt cx="1369267" cy="5576851"/>
            </a:xfrm>
          </p:grpSpPr>
          <p:pic>
            <p:nvPicPr>
              <p:cNvPr id="219" name="Imagen 218" descr="Imagen que contiene cielo, dispositivo, escala, indicador&#10;&#10;Descripción generada automáticamente">
                <a:extLst>
                  <a:ext uri="{FF2B5EF4-FFF2-40B4-BE49-F238E27FC236}">
                    <a16:creationId xmlns:a16="http://schemas.microsoft.com/office/drawing/2014/main" id="{865F4A2B-39E4-2A4E-A312-80197869E729}"/>
                  </a:ext>
                </a:extLst>
              </p:cNvPr>
              <p:cNvPicPr>
                <a:picLocks noChangeAspect="1"/>
              </p:cNvPicPr>
              <p:nvPr/>
            </p:nvPicPr>
            <p:blipFill rotWithShape="1">
              <a:blip r:embed="rId12">
                <a:alphaModFix/>
                <a:extLst>
                  <a:ext uri="{28A0092B-C50C-407E-A947-70E740481C1C}">
                    <a14:useLocalDpi xmlns:a14="http://schemas.microsoft.com/office/drawing/2010/main" val="0"/>
                  </a:ext>
                </a:extLst>
              </a:blip>
              <a:srcRect t="10828" b="6270"/>
              <a:stretch/>
            </p:blipFill>
            <p:spPr>
              <a:xfrm>
                <a:off x="8909082" y="1349081"/>
                <a:ext cx="844127" cy="5248569"/>
              </a:xfrm>
              <a:prstGeom prst="rect">
                <a:avLst/>
              </a:prstGeom>
            </p:spPr>
          </p:pic>
          <p:grpSp>
            <p:nvGrpSpPr>
              <p:cNvPr id="220" name="Grupo 219">
                <a:extLst>
                  <a:ext uri="{FF2B5EF4-FFF2-40B4-BE49-F238E27FC236}">
                    <a16:creationId xmlns:a16="http://schemas.microsoft.com/office/drawing/2014/main" id="{72689E76-6F24-1D4C-929C-9F27752E5768}"/>
                  </a:ext>
                </a:extLst>
              </p:cNvPr>
              <p:cNvGrpSpPr/>
              <p:nvPr/>
            </p:nvGrpSpPr>
            <p:grpSpPr>
              <a:xfrm>
                <a:off x="8383942" y="1020799"/>
                <a:ext cx="1278878" cy="5541341"/>
                <a:chOff x="8383942" y="1020799"/>
                <a:chExt cx="1278878" cy="5541341"/>
              </a:xfrm>
            </p:grpSpPr>
            <p:pic>
              <p:nvPicPr>
                <p:cNvPr id="221" name="Imagen 220">
                  <a:extLst>
                    <a:ext uri="{FF2B5EF4-FFF2-40B4-BE49-F238E27FC236}">
                      <a16:creationId xmlns:a16="http://schemas.microsoft.com/office/drawing/2014/main" id="{1635F249-5824-E746-BED6-F52F4273EB7E}"/>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6973" t="11505" r="88437" b="15923"/>
                <a:stretch/>
              </p:blipFill>
              <p:spPr>
                <a:xfrm>
                  <a:off x="8383942" y="1365120"/>
                  <a:ext cx="328684" cy="5197020"/>
                </a:xfrm>
                <a:prstGeom prst="rect">
                  <a:avLst/>
                </a:prstGeom>
              </p:spPr>
            </p:pic>
            <p:sp>
              <p:nvSpPr>
                <p:cNvPr id="222" name="TextBox 17">
                  <a:extLst>
                    <a:ext uri="{FF2B5EF4-FFF2-40B4-BE49-F238E27FC236}">
                      <a16:creationId xmlns:a16="http://schemas.microsoft.com/office/drawing/2014/main" id="{F7E64B23-ACA8-4440-A693-2D8CD12CAC45}"/>
                    </a:ext>
                  </a:extLst>
                </p:cNvPr>
                <p:cNvSpPr txBox="1"/>
                <p:nvPr/>
              </p:nvSpPr>
              <p:spPr>
                <a:xfrm>
                  <a:off x="9198700" y="1020799"/>
                  <a:ext cx="389850" cy="338554"/>
                </a:xfrm>
                <a:prstGeom prst="rect">
                  <a:avLst/>
                </a:prstGeom>
                <a:noFill/>
                <a:ln w="9525">
                  <a:noFill/>
                </a:ln>
              </p:spPr>
              <p:txBody>
                <a:bodyPr wrap="none" rtlCol="0">
                  <a:spAutoFit/>
                </a:bodyPr>
                <a:lstStyle/>
                <a:p>
                  <a:r>
                    <a:rPr lang="es-ES" sz="1600" dirty="0">
                      <a:solidFill>
                        <a:srgbClr val="838383"/>
                      </a:solidFill>
                    </a:rPr>
                    <a:t>**</a:t>
                  </a:r>
                  <a:endParaRPr lang="es-ES" dirty="0">
                    <a:solidFill>
                      <a:srgbClr val="838383"/>
                    </a:solidFill>
                  </a:endParaRPr>
                </a:p>
              </p:txBody>
            </p:sp>
            <p:cxnSp>
              <p:nvCxnSpPr>
                <p:cNvPr id="223" name="Straight Connector 90">
                  <a:extLst>
                    <a:ext uri="{FF2B5EF4-FFF2-40B4-BE49-F238E27FC236}">
                      <a16:creationId xmlns:a16="http://schemas.microsoft.com/office/drawing/2014/main" id="{E72F0167-0E7B-6140-A05A-9ACFAE0E37AE}"/>
                    </a:ext>
                  </a:extLst>
                </p:cNvPr>
                <p:cNvCxnSpPr>
                  <a:cxnSpLocks/>
                </p:cNvCxnSpPr>
                <p:nvPr/>
              </p:nvCxnSpPr>
              <p:spPr>
                <a:xfrm>
                  <a:off x="9089669" y="1256152"/>
                  <a:ext cx="503642" cy="0"/>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24" name="Straight Connector 92">
                  <a:extLst>
                    <a:ext uri="{FF2B5EF4-FFF2-40B4-BE49-F238E27FC236}">
                      <a16:creationId xmlns:a16="http://schemas.microsoft.com/office/drawing/2014/main" id="{E6FFB490-142B-6245-B210-3F93652769D3}"/>
                    </a:ext>
                  </a:extLst>
                </p:cNvPr>
                <p:cNvCxnSpPr>
                  <a:cxnSpLocks/>
                </p:cNvCxnSpPr>
                <p:nvPr/>
              </p:nvCxnSpPr>
              <p:spPr>
                <a:xfrm>
                  <a:off x="9588549" y="1256152"/>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cxnSp>
              <p:nvCxnSpPr>
                <p:cNvPr id="225" name="Straight Connector 93">
                  <a:extLst>
                    <a:ext uri="{FF2B5EF4-FFF2-40B4-BE49-F238E27FC236}">
                      <a16:creationId xmlns:a16="http://schemas.microsoft.com/office/drawing/2014/main" id="{58214890-D6EF-E649-B685-B5A166DEF21A}"/>
                    </a:ext>
                  </a:extLst>
                </p:cNvPr>
                <p:cNvCxnSpPr>
                  <a:cxnSpLocks/>
                </p:cNvCxnSpPr>
                <p:nvPr/>
              </p:nvCxnSpPr>
              <p:spPr>
                <a:xfrm>
                  <a:off x="9089669" y="1256152"/>
                  <a:ext cx="0" cy="83431"/>
                </a:xfrm>
                <a:prstGeom prst="line">
                  <a:avLst/>
                </a:prstGeom>
                <a:ln w="9525">
                  <a:solidFill>
                    <a:srgbClr val="838383"/>
                  </a:solidFill>
                </a:ln>
              </p:spPr>
              <p:style>
                <a:lnRef idx="1">
                  <a:schemeClr val="accent1"/>
                </a:lnRef>
                <a:fillRef idx="0">
                  <a:schemeClr val="accent1"/>
                </a:fillRef>
                <a:effectRef idx="0">
                  <a:schemeClr val="accent1"/>
                </a:effectRef>
                <a:fontRef idx="minor">
                  <a:schemeClr val="tx1"/>
                </a:fontRef>
              </p:style>
            </p:cxnSp>
            <p:pic>
              <p:nvPicPr>
                <p:cNvPr id="226" name="Imagen 225">
                  <a:extLst>
                    <a:ext uri="{FF2B5EF4-FFF2-40B4-BE49-F238E27FC236}">
                      <a16:creationId xmlns:a16="http://schemas.microsoft.com/office/drawing/2014/main" id="{FEAE9262-C0C3-0046-9725-5395CFE23D4A}"/>
                    </a:ext>
                  </a:extLst>
                </p:cNvPr>
                <p:cNvPicPr>
                  <a:picLocks noChangeAspect="1"/>
                </p:cNvPicPr>
                <p:nvPr/>
              </p:nvPicPr>
              <p:blipFill rotWithShape="1">
                <a:blip r:embed="rId9">
                  <a:alphaModFix/>
                  <a:extLst>
                    <a:ext uri="{28A0092B-C50C-407E-A947-70E740481C1C}">
                      <a14:useLocalDpi xmlns:a14="http://schemas.microsoft.com/office/drawing/2010/main" val="0"/>
                    </a:ext>
                  </a:extLst>
                </a:blip>
                <a:srcRect l="75384" t="71607" r="15625" b="27412"/>
                <a:stretch/>
              </p:blipFill>
              <p:spPr>
                <a:xfrm>
                  <a:off x="9036049" y="5658641"/>
                  <a:ext cx="626771" cy="68297"/>
                </a:xfrm>
                <a:prstGeom prst="rect">
                  <a:avLst/>
                </a:prstGeom>
              </p:spPr>
            </p:pic>
          </p:grpSp>
        </p:grpSp>
      </p:grpSp>
      <p:sp>
        <p:nvSpPr>
          <p:cNvPr id="14" name="Rectángulo 13">
            <a:extLst>
              <a:ext uri="{FF2B5EF4-FFF2-40B4-BE49-F238E27FC236}">
                <a16:creationId xmlns:a16="http://schemas.microsoft.com/office/drawing/2014/main" id="{4C764B5F-C9BB-9144-926E-140008F5B40E}"/>
              </a:ext>
            </a:extLst>
          </p:cNvPr>
          <p:cNvSpPr/>
          <p:nvPr/>
        </p:nvSpPr>
        <p:spPr>
          <a:xfrm>
            <a:off x="12018186" y="24202286"/>
            <a:ext cx="5691295" cy="209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Rectángulo 306">
            <a:extLst>
              <a:ext uri="{FF2B5EF4-FFF2-40B4-BE49-F238E27FC236}">
                <a16:creationId xmlns:a16="http://schemas.microsoft.com/office/drawing/2014/main" id="{63F7C939-8828-3D4D-B8B6-CFFAE52075AE}"/>
              </a:ext>
            </a:extLst>
          </p:cNvPr>
          <p:cNvSpPr/>
          <p:nvPr/>
        </p:nvSpPr>
        <p:spPr>
          <a:xfrm>
            <a:off x="21936802" y="24224220"/>
            <a:ext cx="7724600" cy="37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Rectángulo 294">
            <a:extLst>
              <a:ext uri="{FF2B5EF4-FFF2-40B4-BE49-F238E27FC236}">
                <a16:creationId xmlns:a16="http://schemas.microsoft.com/office/drawing/2014/main" id="{480D4AAC-CE08-E842-BDB0-A5242B9557C4}"/>
              </a:ext>
            </a:extLst>
          </p:cNvPr>
          <p:cNvSpPr/>
          <p:nvPr/>
        </p:nvSpPr>
        <p:spPr>
          <a:xfrm>
            <a:off x="18864034" y="24234021"/>
            <a:ext cx="963300" cy="37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27" name="Table 80">
            <a:extLst>
              <a:ext uri="{FF2B5EF4-FFF2-40B4-BE49-F238E27FC236}">
                <a16:creationId xmlns:a16="http://schemas.microsoft.com/office/drawing/2014/main" id="{1994889F-0F38-3A48-BE0B-06F85203F130}"/>
              </a:ext>
            </a:extLst>
          </p:cNvPr>
          <p:cNvGraphicFramePr>
            <a:graphicFrameLocks noGrp="1"/>
          </p:cNvGraphicFramePr>
          <p:nvPr>
            <p:extLst>
              <p:ext uri="{D42A27DB-BD31-4B8C-83A1-F6EECF244321}">
                <p14:modId xmlns:p14="http://schemas.microsoft.com/office/powerpoint/2010/main" val="775793065"/>
              </p:ext>
            </p:extLst>
          </p:nvPr>
        </p:nvGraphicFramePr>
        <p:xfrm>
          <a:off x="11438602" y="14041537"/>
          <a:ext cx="6608382" cy="1910526"/>
        </p:xfrm>
        <a:graphic>
          <a:graphicData uri="http://schemas.openxmlformats.org/drawingml/2006/table">
            <a:tbl>
              <a:tblPr firstRow="1" bandRow="1">
                <a:tableStyleId>{5C22544A-7EE6-4342-B048-85BDC9FD1C3A}</a:tableStyleId>
              </a:tblPr>
              <a:tblGrid>
                <a:gridCol w="1454966">
                  <a:extLst>
                    <a:ext uri="{9D8B030D-6E8A-4147-A177-3AD203B41FA5}">
                      <a16:colId xmlns:a16="http://schemas.microsoft.com/office/drawing/2014/main" val="3684725096"/>
                    </a:ext>
                  </a:extLst>
                </a:gridCol>
                <a:gridCol w="1010253">
                  <a:extLst>
                    <a:ext uri="{9D8B030D-6E8A-4147-A177-3AD203B41FA5}">
                      <a16:colId xmlns:a16="http://schemas.microsoft.com/office/drawing/2014/main" val="3927936397"/>
                    </a:ext>
                  </a:extLst>
                </a:gridCol>
                <a:gridCol w="857541">
                  <a:extLst>
                    <a:ext uri="{9D8B030D-6E8A-4147-A177-3AD203B41FA5}">
                      <a16:colId xmlns:a16="http://schemas.microsoft.com/office/drawing/2014/main" val="3692561101"/>
                    </a:ext>
                  </a:extLst>
                </a:gridCol>
                <a:gridCol w="845795">
                  <a:extLst>
                    <a:ext uri="{9D8B030D-6E8A-4147-A177-3AD203B41FA5}">
                      <a16:colId xmlns:a16="http://schemas.microsoft.com/office/drawing/2014/main" val="2735485357"/>
                    </a:ext>
                  </a:extLst>
                </a:gridCol>
                <a:gridCol w="822300">
                  <a:extLst>
                    <a:ext uri="{9D8B030D-6E8A-4147-A177-3AD203B41FA5}">
                      <a16:colId xmlns:a16="http://schemas.microsoft.com/office/drawing/2014/main" val="2652771846"/>
                    </a:ext>
                  </a:extLst>
                </a:gridCol>
                <a:gridCol w="810551">
                  <a:extLst>
                    <a:ext uri="{9D8B030D-6E8A-4147-A177-3AD203B41FA5}">
                      <a16:colId xmlns:a16="http://schemas.microsoft.com/office/drawing/2014/main" val="1536064013"/>
                    </a:ext>
                  </a:extLst>
                </a:gridCol>
                <a:gridCol w="806976">
                  <a:extLst>
                    <a:ext uri="{9D8B030D-6E8A-4147-A177-3AD203B41FA5}">
                      <a16:colId xmlns:a16="http://schemas.microsoft.com/office/drawing/2014/main" val="3759717257"/>
                    </a:ext>
                  </a:extLst>
                </a:gridCol>
              </a:tblGrid>
              <a:tr h="517990">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400" dirty="0">
                          <a:solidFill>
                            <a:schemeClr val="tx1">
                              <a:lumMod val="75000"/>
                              <a:lumOff val="25000"/>
                            </a:schemeClr>
                          </a:solidFill>
                        </a:rPr>
                        <a:t>Sum of Squares</a:t>
                      </a:r>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lumMod val="75000"/>
                              <a:lumOff val="25000"/>
                            </a:schemeClr>
                          </a:solidFill>
                        </a:rPr>
                        <a:t>df</a:t>
                      </a:r>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lumMod val="75000"/>
                              <a:lumOff val="25000"/>
                            </a:schemeClr>
                          </a:solidFill>
                        </a:rPr>
                        <a:t>Mean Square</a:t>
                      </a:r>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lumMod val="75000"/>
                              <a:lumOff val="25000"/>
                            </a:schemeClr>
                          </a:solidFill>
                        </a:rPr>
                        <a:t>F</a:t>
                      </a:r>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400" dirty="0">
                          <a:solidFill>
                            <a:schemeClr val="tx1">
                              <a:lumMod val="75000"/>
                              <a:lumOff val="25000"/>
                            </a:schemeClr>
                          </a:solidFill>
                        </a:rPr>
                        <a:t>p</a:t>
                      </a:r>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l-GR" sz="1400" dirty="0">
                          <a:solidFill>
                            <a:schemeClr val="tx1">
                              <a:lumMod val="75000"/>
                              <a:lumOff val="25000"/>
                            </a:schemeClr>
                          </a:solidFill>
                        </a:rPr>
                        <a:t>η²</a:t>
                      </a:r>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3805092"/>
                  </a:ext>
                </a:extLst>
              </a:tr>
              <a:tr h="294794">
                <a:tc>
                  <a:txBody>
                    <a:bodyPr/>
                    <a:lstStyle/>
                    <a:p>
                      <a:r>
                        <a:rPr lang="es-ES" sz="1400" dirty="0"/>
                        <a:t>ROI</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tc>
                  <a:txBody>
                    <a:bodyPr/>
                    <a:lstStyle/>
                    <a:p>
                      <a:r>
                        <a:rPr lang="en-US" sz="1400" dirty="0"/>
                        <a:t>0.289</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4.495</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0.064</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39.395</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&lt; .001</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0.576</a:t>
                      </a:r>
                    </a:p>
                  </a:txBody>
                  <a:tcPr marL="71597" marR="71597" marT="35799" marB="35799">
                    <a:lnT w="12700" cap="flat" cmpd="sng" algn="ctr">
                      <a:solidFill>
                        <a:schemeClr val="tx1"/>
                      </a:solidFill>
                      <a:prstDash val="solid"/>
                      <a:round/>
                      <a:headEnd type="none" w="med" len="med"/>
                      <a:tailEnd type="none" w="med" len="med"/>
                    </a:lnT>
                    <a:solidFill>
                      <a:srgbClr val="E6E6E6"/>
                    </a:solidFill>
                  </a:tcPr>
                </a:tc>
                <a:extLst>
                  <a:ext uri="{0D108BD9-81ED-4DB2-BD59-A6C34878D82A}">
                    <a16:rowId xmlns:a16="http://schemas.microsoft.com/office/drawing/2014/main" val="3584409636"/>
                  </a:ext>
                </a:extLst>
              </a:tr>
              <a:tr h="294794">
                <a:tc>
                  <a:txBody>
                    <a:bodyPr/>
                    <a:lstStyle/>
                    <a:p>
                      <a:r>
                        <a:rPr lang="es-ES" sz="1400" dirty="0"/>
                        <a:t>CLASS</a:t>
                      </a:r>
                    </a:p>
                  </a:txBody>
                  <a:tcPr marL="71597" marR="71597" marT="35799" marB="35799">
                    <a:solidFill>
                      <a:schemeClr val="bg1"/>
                    </a:solidFill>
                  </a:tcPr>
                </a:tc>
                <a:tc>
                  <a:txBody>
                    <a:bodyPr/>
                    <a:lstStyle/>
                    <a:p>
                      <a:r>
                        <a:rPr lang="es-ES" sz="1400" dirty="0"/>
                        <a:t>0.034</a:t>
                      </a:r>
                    </a:p>
                  </a:txBody>
                  <a:tcPr marL="71597" marR="71597" marT="35799" marB="35799">
                    <a:solidFill>
                      <a:schemeClr val="bg1"/>
                    </a:solidFill>
                  </a:tcPr>
                </a:tc>
                <a:tc>
                  <a:txBody>
                    <a:bodyPr/>
                    <a:lstStyle/>
                    <a:p>
                      <a:r>
                        <a:rPr lang="es-ES" sz="1400" dirty="0"/>
                        <a:t>1.000</a:t>
                      </a:r>
                    </a:p>
                  </a:txBody>
                  <a:tcPr marL="71597" marR="71597" marT="35799" marB="35799">
                    <a:solidFill>
                      <a:schemeClr val="bg1"/>
                    </a:solidFill>
                  </a:tcPr>
                </a:tc>
                <a:tc>
                  <a:txBody>
                    <a:bodyPr/>
                    <a:lstStyle/>
                    <a:p>
                      <a:r>
                        <a:rPr lang="es-ES" sz="1400" dirty="0"/>
                        <a:t>0.034</a:t>
                      </a:r>
                    </a:p>
                  </a:txBody>
                  <a:tcPr marL="71597" marR="71597" marT="35799" marB="35799">
                    <a:solidFill>
                      <a:schemeClr val="bg1"/>
                    </a:solidFill>
                  </a:tcPr>
                </a:tc>
                <a:tc>
                  <a:txBody>
                    <a:bodyPr/>
                    <a:lstStyle/>
                    <a:p>
                      <a:r>
                        <a:rPr lang="es-ES" sz="1400" dirty="0"/>
                        <a:t>7.801</a:t>
                      </a:r>
                    </a:p>
                  </a:txBody>
                  <a:tcPr marL="71597" marR="71597" marT="35799" marB="35799">
                    <a:solidFill>
                      <a:schemeClr val="bg1"/>
                    </a:solidFill>
                  </a:tcPr>
                </a:tc>
                <a:tc>
                  <a:txBody>
                    <a:bodyPr/>
                    <a:lstStyle/>
                    <a:p>
                      <a:r>
                        <a:rPr lang="es-ES" sz="1400" dirty="0"/>
                        <a:t>0.009</a:t>
                      </a:r>
                    </a:p>
                  </a:txBody>
                  <a:tcPr marL="71597" marR="71597" marT="35799" marB="35799">
                    <a:solidFill>
                      <a:schemeClr val="bg1"/>
                    </a:solidFill>
                  </a:tcPr>
                </a:tc>
                <a:tc>
                  <a:txBody>
                    <a:bodyPr/>
                    <a:lstStyle/>
                    <a:p>
                      <a:r>
                        <a:rPr lang="es-ES" sz="1400" dirty="0"/>
                        <a:t>0.212</a:t>
                      </a:r>
                    </a:p>
                  </a:txBody>
                  <a:tcPr marL="71597" marR="71597" marT="35799" marB="35799">
                    <a:solidFill>
                      <a:schemeClr val="bg1"/>
                    </a:solidFill>
                  </a:tcPr>
                </a:tc>
                <a:extLst>
                  <a:ext uri="{0D108BD9-81ED-4DB2-BD59-A6C34878D82A}">
                    <a16:rowId xmlns:a16="http://schemas.microsoft.com/office/drawing/2014/main" val="2241609471"/>
                  </a:ext>
                </a:extLst>
              </a:tr>
              <a:tr h="517990">
                <a:tc>
                  <a:txBody>
                    <a:bodyPr/>
                    <a:lstStyle/>
                    <a:p>
                      <a:r>
                        <a:rPr lang="es-ES" sz="1400" dirty="0"/>
                        <a:t>ROI * CLASS</a:t>
                      </a:r>
                    </a:p>
                  </a:txBody>
                  <a:tcPr marL="71597" marR="71597" marT="35799" marB="35799">
                    <a:lnB w="12700" cap="flat" cmpd="sng" algn="ctr">
                      <a:solidFill>
                        <a:schemeClr val="tx1"/>
                      </a:solidFill>
                      <a:prstDash val="solid"/>
                      <a:round/>
                      <a:headEnd type="none" w="med" len="med"/>
                      <a:tailEnd type="none" w="med" len="med"/>
                    </a:lnB>
                    <a:solidFill>
                      <a:srgbClr val="E6E6E6"/>
                    </a:solidFill>
                  </a:tcPr>
                </a:tc>
                <a:tc>
                  <a:txBody>
                    <a:bodyPr/>
                    <a:lstStyle/>
                    <a:p>
                      <a:r>
                        <a:rPr lang="es-ES" sz="1400" dirty="0"/>
                        <a:t>0.037</a:t>
                      </a:r>
                    </a:p>
                  </a:txBody>
                  <a:tcPr marL="71597" marR="71597" marT="35799" marB="35799">
                    <a:lnB w="12700" cap="flat" cmpd="sng" algn="ctr">
                      <a:solidFill>
                        <a:schemeClr val="tx1"/>
                      </a:solidFill>
                      <a:prstDash val="solid"/>
                      <a:round/>
                      <a:headEnd type="none" w="med" len="med"/>
                      <a:tailEnd type="none" w="med" len="med"/>
                    </a:lnB>
                    <a:solidFill>
                      <a:srgbClr val="E6E6E6"/>
                    </a:solidFill>
                  </a:tcPr>
                </a:tc>
                <a:tc>
                  <a:txBody>
                    <a:bodyPr/>
                    <a:lstStyle/>
                    <a:p>
                      <a:r>
                        <a:rPr lang="es-ES" sz="1400" dirty="0"/>
                        <a:t>5.699</a:t>
                      </a:r>
                    </a:p>
                  </a:txBody>
                  <a:tcPr marL="71597" marR="71597" marT="35799" marB="35799">
                    <a:lnB w="12700" cap="flat" cmpd="sng" algn="ctr">
                      <a:solidFill>
                        <a:schemeClr val="tx1"/>
                      </a:solidFill>
                      <a:prstDash val="solid"/>
                      <a:round/>
                      <a:headEnd type="none" w="med" len="med"/>
                      <a:tailEnd type="none" w="med" len="med"/>
                    </a:lnB>
                    <a:solidFill>
                      <a:srgbClr val="E6E6E6"/>
                    </a:solidFill>
                  </a:tcPr>
                </a:tc>
                <a:tc>
                  <a:txBody>
                    <a:bodyPr/>
                    <a:lstStyle/>
                    <a:p>
                      <a:r>
                        <a:rPr lang="es-ES" sz="1400" dirty="0"/>
                        <a:t>0.006</a:t>
                      </a:r>
                    </a:p>
                  </a:txBody>
                  <a:tcPr marL="71597" marR="71597" marT="35799" marB="35799">
                    <a:lnB w="12700" cap="flat" cmpd="sng" algn="ctr">
                      <a:solidFill>
                        <a:schemeClr val="tx1"/>
                      </a:solidFill>
                      <a:prstDash val="solid"/>
                      <a:round/>
                      <a:headEnd type="none" w="med" len="med"/>
                      <a:tailEnd type="none" w="med" len="med"/>
                    </a:lnB>
                    <a:solidFill>
                      <a:srgbClr val="E6E6E6"/>
                    </a:solidFill>
                  </a:tcPr>
                </a:tc>
                <a:tc>
                  <a:txBody>
                    <a:bodyPr/>
                    <a:lstStyle/>
                    <a:p>
                      <a:r>
                        <a:rPr lang="es-ES" sz="1400" dirty="0"/>
                        <a:t>7.640</a:t>
                      </a:r>
                    </a:p>
                  </a:txBody>
                  <a:tcPr marL="71597" marR="71597" marT="35799" marB="35799">
                    <a:lnB w="12700" cap="flat" cmpd="sng" algn="ctr">
                      <a:solidFill>
                        <a:schemeClr val="tx1"/>
                      </a:solidFill>
                      <a:prstDash val="solid"/>
                      <a:round/>
                      <a:headEnd type="none" w="med" len="med"/>
                      <a:tailEnd type="none" w="med" len="med"/>
                    </a:lnB>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&lt; .001</a:t>
                      </a:r>
                    </a:p>
                    <a:p>
                      <a:endParaRPr lang="es-ES" sz="1400" dirty="0"/>
                    </a:p>
                  </a:txBody>
                  <a:tcPr marL="71597" marR="71597" marT="35799" marB="35799">
                    <a:lnB w="12700" cap="flat" cmpd="sng" algn="ctr">
                      <a:solidFill>
                        <a:schemeClr val="tx1"/>
                      </a:solidFill>
                      <a:prstDash val="solid"/>
                      <a:round/>
                      <a:headEnd type="none" w="med" len="med"/>
                      <a:tailEnd type="none" w="med" len="med"/>
                    </a:lnB>
                    <a:solidFill>
                      <a:srgbClr val="E6E6E6"/>
                    </a:solidFill>
                  </a:tcPr>
                </a:tc>
                <a:tc>
                  <a:txBody>
                    <a:bodyPr/>
                    <a:lstStyle/>
                    <a:p>
                      <a:r>
                        <a:rPr lang="es-ES" sz="1400" dirty="0"/>
                        <a:t>0.209</a:t>
                      </a:r>
                    </a:p>
                  </a:txBody>
                  <a:tcPr marL="71597" marR="71597" marT="35799" marB="35799">
                    <a:lnB w="1270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2962837233"/>
                  </a:ext>
                </a:extLst>
              </a:tr>
              <a:tr h="0">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84452148"/>
                  </a:ext>
                </a:extLst>
              </a:tr>
            </a:tbl>
          </a:graphicData>
        </a:graphic>
      </p:graphicFrame>
      <p:sp>
        <p:nvSpPr>
          <p:cNvPr id="345" name="Rectángulo 344">
            <a:extLst>
              <a:ext uri="{FF2B5EF4-FFF2-40B4-BE49-F238E27FC236}">
                <a16:creationId xmlns:a16="http://schemas.microsoft.com/office/drawing/2014/main" id="{C444C44A-9F0B-7548-8C9F-B2A4CDAC5FC8}"/>
              </a:ext>
            </a:extLst>
          </p:cNvPr>
          <p:cNvSpPr/>
          <p:nvPr/>
        </p:nvSpPr>
        <p:spPr>
          <a:xfrm>
            <a:off x="409271" y="36867539"/>
            <a:ext cx="10196413" cy="3151383"/>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8" name="Imagen 227">
            <a:extLst>
              <a:ext uri="{FF2B5EF4-FFF2-40B4-BE49-F238E27FC236}">
                <a16:creationId xmlns:a16="http://schemas.microsoft.com/office/drawing/2014/main" id="{393B56DB-4BED-AF45-92A8-B1B6F98BDEE4}"/>
              </a:ext>
            </a:extLst>
          </p:cNvPr>
          <p:cNvPicPr>
            <a:picLocks noChangeAspect="1"/>
          </p:cNvPicPr>
          <p:nvPr/>
        </p:nvPicPr>
        <p:blipFill rotWithShape="1">
          <a:blip r:embed="rId13">
            <a:alphaModFix/>
            <a:extLst>
              <a:ext uri="{28A0092B-C50C-407E-A947-70E740481C1C}">
                <a14:useLocalDpi xmlns:a14="http://schemas.microsoft.com/office/drawing/2010/main" val="0"/>
              </a:ext>
            </a:extLst>
          </a:blip>
          <a:srcRect l="7916" t="11668" r="13889" b="19107"/>
          <a:stretch/>
        </p:blipFill>
        <p:spPr>
          <a:xfrm>
            <a:off x="23065350" y="28420513"/>
            <a:ext cx="6601997" cy="5653128"/>
          </a:xfrm>
          <a:prstGeom prst="rect">
            <a:avLst/>
          </a:prstGeom>
        </p:spPr>
      </p:pic>
      <p:grpSp>
        <p:nvGrpSpPr>
          <p:cNvPr id="229" name="Group 60">
            <a:extLst>
              <a:ext uri="{FF2B5EF4-FFF2-40B4-BE49-F238E27FC236}">
                <a16:creationId xmlns:a16="http://schemas.microsoft.com/office/drawing/2014/main" id="{B5FB5BFE-BF79-564D-BE84-DB5D05FDA23A}"/>
              </a:ext>
            </a:extLst>
          </p:cNvPr>
          <p:cNvGrpSpPr/>
          <p:nvPr/>
        </p:nvGrpSpPr>
        <p:grpSpPr>
          <a:xfrm>
            <a:off x="11486350" y="34347793"/>
            <a:ext cx="6437905" cy="6984775"/>
            <a:chOff x="6738293" y="819601"/>
            <a:chExt cx="5023372" cy="5634804"/>
          </a:xfrm>
        </p:grpSpPr>
        <p:pic>
          <p:nvPicPr>
            <p:cNvPr id="230" name="Picture 2">
              <a:extLst>
                <a:ext uri="{FF2B5EF4-FFF2-40B4-BE49-F238E27FC236}">
                  <a16:creationId xmlns:a16="http://schemas.microsoft.com/office/drawing/2014/main" id="{0C252E4C-53CE-844B-9401-C9819EBD922A}"/>
                </a:ext>
              </a:extLst>
            </p:cNvPr>
            <p:cNvPicPr>
              <a:picLocks noChangeAspect="1"/>
            </p:cNvPicPr>
            <p:nvPr/>
          </p:nvPicPr>
          <p:blipFill rotWithShape="1">
            <a:blip r:embed="rId14">
              <a:extLst>
                <a:ext uri="{28A0092B-C50C-407E-A947-70E740481C1C}">
                  <a14:useLocalDpi xmlns:a14="http://schemas.microsoft.com/office/drawing/2010/main" val="0"/>
                </a:ext>
              </a:extLst>
            </a:blip>
            <a:srcRect l="12601" t="18570" r="24560" b="18969"/>
            <a:stretch/>
          </p:blipFill>
          <p:spPr>
            <a:xfrm>
              <a:off x="6738293" y="4880397"/>
              <a:ext cx="1583532" cy="1574008"/>
            </a:xfrm>
            <a:prstGeom prst="rect">
              <a:avLst/>
            </a:prstGeom>
          </p:spPr>
        </p:pic>
        <p:pic>
          <p:nvPicPr>
            <p:cNvPr id="231" name="Picture 9">
              <a:extLst>
                <a:ext uri="{FF2B5EF4-FFF2-40B4-BE49-F238E27FC236}">
                  <a16:creationId xmlns:a16="http://schemas.microsoft.com/office/drawing/2014/main" id="{3218696C-8DC6-6847-8909-3DBF4704F43B}"/>
                </a:ext>
              </a:extLst>
            </p:cNvPr>
            <p:cNvPicPr>
              <a:picLocks noChangeAspect="1"/>
            </p:cNvPicPr>
            <p:nvPr/>
          </p:nvPicPr>
          <p:blipFill rotWithShape="1">
            <a:blip r:embed="rId15">
              <a:extLst>
                <a:ext uri="{28A0092B-C50C-407E-A947-70E740481C1C}">
                  <a14:useLocalDpi xmlns:a14="http://schemas.microsoft.com/office/drawing/2010/main" val="0"/>
                </a:ext>
              </a:extLst>
            </a:blip>
            <a:srcRect l="12324" t="18510" r="24838" b="19029"/>
            <a:stretch/>
          </p:blipFill>
          <p:spPr>
            <a:xfrm>
              <a:off x="8464917" y="2847220"/>
              <a:ext cx="1583531" cy="1574008"/>
            </a:xfrm>
            <a:prstGeom prst="rect">
              <a:avLst/>
            </a:prstGeom>
          </p:spPr>
        </p:pic>
        <p:pic>
          <p:nvPicPr>
            <p:cNvPr id="232" name="Picture 18">
              <a:extLst>
                <a:ext uri="{FF2B5EF4-FFF2-40B4-BE49-F238E27FC236}">
                  <a16:creationId xmlns:a16="http://schemas.microsoft.com/office/drawing/2014/main" id="{06515D76-A427-9446-965B-06E1E5B5D69E}"/>
                </a:ext>
              </a:extLst>
            </p:cNvPr>
            <p:cNvPicPr>
              <a:picLocks noChangeAspect="1"/>
            </p:cNvPicPr>
            <p:nvPr/>
          </p:nvPicPr>
          <p:blipFill rotWithShape="1">
            <a:blip r:embed="rId16">
              <a:extLst>
                <a:ext uri="{28A0092B-C50C-407E-A947-70E740481C1C}">
                  <a14:useLocalDpi xmlns:a14="http://schemas.microsoft.com/office/drawing/2010/main" val="0"/>
                </a:ext>
              </a:extLst>
            </a:blip>
            <a:srcRect l="12148" t="18605" r="25014" b="18934"/>
            <a:stretch/>
          </p:blipFill>
          <p:spPr>
            <a:xfrm>
              <a:off x="6738293" y="2847220"/>
              <a:ext cx="1583531" cy="1574008"/>
            </a:xfrm>
            <a:prstGeom prst="rect">
              <a:avLst/>
            </a:prstGeom>
          </p:spPr>
        </p:pic>
        <p:pic>
          <p:nvPicPr>
            <p:cNvPr id="233" name="Picture 20">
              <a:extLst>
                <a:ext uri="{FF2B5EF4-FFF2-40B4-BE49-F238E27FC236}">
                  <a16:creationId xmlns:a16="http://schemas.microsoft.com/office/drawing/2014/main" id="{10BCDEE9-E1CD-424E-8285-8A3192CB4DAD}"/>
                </a:ext>
              </a:extLst>
            </p:cNvPr>
            <p:cNvPicPr>
              <a:picLocks noChangeAspect="1"/>
            </p:cNvPicPr>
            <p:nvPr/>
          </p:nvPicPr>
          <p:blipFill rotWithShape="1">
            <a:blip r:embed="rId17">
              <a:extLst>
                <a:ext uri="{28A0092B-C50C-407E-A947-70E740481C1C}">
                  <a14:useLocalDpi xmlns:a14="http://schemas.microsoft.com/office/drawing/2010/main" val="0"/>
                </a:ext>
              </a:extLst>
            </a:blip>
            <a:srcRect l="12323" t="18601" r="25154" b="18939"/>
            <a:stretch/>
          </p:blipFill>
          <p:spPr>
            <a:xfrm>
              <a:off x="8464917" y="819601"/>
              <a:ext cx="1575548" cy="1574008"/>
            </a:xfrm>
            <a:prstGeom prst="rect">
              <a:avLst/>
            </a:prstGeom>
          </p:spPr>
        </p:pic>
        <p:pic>
          <p:nvPicPr>
            <p:cNvPr id="234" name="Picture 22" descr="A close up of a logo&#10;&#10;Description automatically generated">
              <a:extLst>
                <a:ext uri="{FF2B5EF4-FFF2-40B4-BE49-F238E27FC236}">
                  <a16:creationId xmlns:a16="http://schemas.microsoft.com/office/drawing/2014/main" id="{4F1209EE-969E-F34F-ABD9-FCD196CAD60C}"/>
                </a:ext>
              </a:extLst>
            </p:cNvPr>
            <p:cNvPicPr>
              <a:picLocks noChangeAspect="1"/>
            </p:cNvPicPr>
            <p:nvPr/>
          </p:nvPicPr>
          <p:blipFill rotWithShape="1">
            <a:blip r:embed="rId18">
              <a:extLst>
                <a:ext uri="{28A0092B-C50C-407E-A947-70E740481C1C}">
                  <a14:useLocalDpi xmlns:a14="http://schemas.microsoft.com/office/drawing/2010/main" val="0"/>
                </a:ext>
              </a:extLst>
            </a:blip>
            <a:srcRect l="12523" t="18608" r="24638" b="18931"/>
            <a:stretch/>
          </p:blipFill>
          <p:spPr>
            <a:xfrm>
              <a:off x="10178134" y="2847220"/>
              <a:ext cx="1583531" cy="1574008"/>
            </a:xfrm>
            <a:prstGeom prst="rect">
              <a:avLst/>
            </a:prstGeom>
          </p:spPr>
        </p:pic>
        <p:pic>
          <p:nvPicPr>
            <p:cNvPr id="235" name="Picture 24">
              <a:extLst>
                <a:ext uri="{FF2B5EF4-FFF2-40B4-BE49-F238E27FC236}">
                  <a16:creationId xmlns:a16="http://schemas.microsoft.com/office/drawing/2014/main" id="{32169426-4802-3B4D-8F2E-21C0324ECC86}"/>
                </a:ext>
              </a:extLst>
            </p:cNvPr>
            <p:cNvPicPr>
              <a:picLocks noChangeAspect="1"/>
            </p:cNvPicPr>
            <p:nvPr/>
          </p:nvPicPr>
          <p:blipFill rotWithShape="1">
            <a:blip r:embed="rId19">
              <a:extLst>
                <a:ext uri="{28A0092B-C50C-407E-A947-70E740481C1C}">
                  <a14:useLocalDpi xmlns:a14="http://schemas.microsoft.com/office/drawing/2010/main" val="0"/>
                </a:ext>
              </a:extLst>
            </a:blip>
            <a:srcRect l="12590" t="18433" r="24573" b="19107"/>
            <a:stretch/>
          </p:blipFill>
          <p:spPr>
            <a:xfrm>
              <a:off x="6738293" y="819601"/>
              <a:ext cx="1583530" cy="1574008"/>
            </a:xfrm>
            <a:prstGeom prst="rect">
              <a:avLst/>
            </a:prstGeom>
          </p:spPr>
        </p:pic>
        <p:pic>
          <p:nvPicPr>
            <p:cNvPr id="236" name="Picture 26">
              <a:extLst>
                <a:ext uri="{FF2B5EF4-FFF2-40B4-BE49-F238E27FC236}">
                  <a16:creationId xmlns:a16="http://schemas.microsoft.com/office/drawing/2014/main" id="{87B4B867-626E-3348-B31B-A2AB6198D327}"/>
                </a:ext>
              </a:extLst>
            </p:cNvPr>
            <p:cNvPicPr>
              <a:picLocks noChangeAspect="1"/>
            </p:cNvPicPr>
            <p:nvPr/>
          </p:nvPicPr>
          <p:blipFill rotWithShape="1">
            <a:blip r:embed="rId20">
              <a:extLst>
                <a:ext uri="{28A0092B-C50C-407E-A947-70E740481C1C}">
                  <a14:useLocalDpi xmlns:a14="http://schemas.microsoft.com/office/drawing/2010/main" val="0"/>
                </a:ext>
              </a:extLst>
            </a:blip>
            <a:srcRect l="12286" t="18770" r="24875" b="18769"/>
            <a:stretch/>
          </p:blipFill>
          <p:spPr>
            <a:xfrm>
              <a:off x="8456933" y="4880397"/>
              <a:ext cx="1583532" cy="1574008"/>
            </a:xfrm>
            <a:prstGeom prst="rect">
              <a:avLst/>
            </a:prstGeom>
          </p:spPr>
        </p:pic>
        <p:pic>
          <p:nvPicPr>
            <p:cNvPr id="237" name="Picture 30">
              <a:extLst>
                <a:ext uri="{FF2B5EF4-FFF2-40B4-BE49-F238E27FC236}">
                  <a16:creationId xmlns:a16="http://schemas.microsoft.com/office/drawing/2014/main" id="{12F8C4BF-A20F-8F4C-BDEA-862D8E1332DB}"/>
                </a:ext>
              </a:extLst>
            </p:cNvPr>
            <p:cNvPicPr>
              <a:picLocks noChangeAspect="1"/>
            </p:cNvPicPr>
            <p:nvPr/>
          </p:nvPicPr>
          <p:blipFill rotWithShape="1">
            <a:blip r:embed="rId21">
              <a:extLst>
                <a:ext uri="{28A0092B-C50C-407E-A947-70E740481C1C}">
                  <a14:useLocalDpi xmlns:a14="http://schemas.microsoft.com/office/drawing/2010/main" val="0"/>
                </a:ext>
              </a:extLst>
            </a:blip>
            <a:srcRect l="12470" t="18601" r="25008" b="18939"/>
            <a:stretch/>
          </p:blipFill>
          <p:spPr>
            <a:xfrm>
              <a:off x="10183557" y="819601"/>
              <a:ext cx="1575548" cy="1574008"/>
            </a:xfrm>
            <a:prstGeom prst="rect">
              <a:avLst/>
            </a:prstGeom>
          </p:spPr>
        </p:pic>
        <p:pic>
          <p:nvPicPr>
            <p:cNvPr id="238" name="Picture 32">
              <a:extLst>
                <a:ext uri="{FF2B5EF4-FFF2-40B4-BE49-F238E27FC236}">
                  <a16:creationId xmlns:a16="http://schemas.microsoft.com/office/drawing/2014/main" id="{32052270-12C9-2E40-987E-1BF90AAF4F58}"/>
                </a:ext>
              </a:extLst>
            </p:cNvPr>
            <p:cNvPicPr>
              <a:picLocks noChangeAspect="1"/>
            </p:cNvPicPr>
            <p:nvPr/>
          </p:nvPicPr>
          <p:blipFill rotWithShape="1">
            <a:blip r:embed="rId22">
              <a:extLst>
                <a:ext uri="{28A0092B-C50C-407E-A947-70E740481C1C}">
                  <a14:useLocalDpi xmlns:a14="http://schemas.microsoft.com/office/drawing/2010/main" val="0"/>
                </a:ext>
              </a:extLst>
            </a:blip>
            <a:srcRect l="12798" t="18332" r="24364" b="19209"/>
            <a:stretch/>
          </p:blipFill>
          <p:spPr>
            <a:xfrm>
              <a:off x="10175574" y="4880397"/>
              <a:ext cx="1583531" cy="1574008"/>
            </a:xfrm>
            <a:prstGeom prst="rect">
              <a:avLst/>
            </a:prstGeom>
          </p:spPr>
        </p:pic>
      </p:grpSp>
      <p:grpSp>
        <p:nvGrpSpPr>
          <p:cNvPr id="257" name="Group 62">
            <a:extLst>
              <a:ext uri="{FF2B5EF4-FFF2-40B4-BE49-F238E27FC236}">
                <a16:creationId xmlns:a16="http://schemas.microsoft.com/office/drawing/2014/main" id="{9E090D7B-E7B1-EF47-8585-309C49E88CEF}"/>
              </a:ext>
            </a:extLst>
          </p:cNvPr>
          <p:cNvGrpSpPr/>
          <p:nvPr/>
        </p:nvGrpSpPr>
        <p:grpSpPr>
          <a:xfrm>
            <a:off x="11089283" y="28227113"/>
            <a:ext cx="7189769" cy="5966380"/>
            <a:chOff x="125128" y="802208"/>
            <a:chExt cx="6123279" cy="5253584"/>
          </a:xfrm>
        </p:grpSpPr>
        <p:grpSp>
          <p:nvGrpSpPr>
            <p:cNvPr id="258" name="Group 28">
              <a:extLst>
                <a:ext uri="{FF2B5EF4-FFF2-40B4-BE49-F238E27FC236}">
                  <a16:creationId xmlns:a16="http://schemas.microsoft.com/office/drawing/2014/main" id="{A87C0F24-D82C-9843-99C0-A701D8AA8CF3}"/>
                </a:ext>
              </a:extLst>
            </p:cNvPr>
            <p:cNvGrpSpPr/>
            <p:nvPr/>
          </p:nvGrpSpPr>
          <p:grpSpPr>
            <a:xfrm>
              <a:off x="125128" y="802208"/>
              <a:ext cx="5773016" cy="5253584"/>
              <a:chOff x="2146434" y="250257"/>
              <a:chExt cx="6741031" cy="6134501"/>
            </a:xfrm>
          </p:grpSpPr>
          <p:grpSp>
            <p:nvGrpSpPr>
              <p:cNvPr id="260" name="Group 6">
                <a:extLst>
                  <a:ext uri="{FF2B5EF4-FFF2-40B4-BE49-F238E27FC236}">
                    <a16:creationId xmlns:a16="http://schemas.microsoft.com/office/drawing/2014/main" id="{B2BF0978-4210-5144-B462-517DCEE3BA4B}"/>
                  </a:ext>
                </a:extLst>
              </p:cNvPr>
              <p:cNvGrpSpPr/>
              <p:nvPr/>
            </p:nvGrpSpPr>
            <p:grpSpPr>
              <a:xfrm>
                <a:off x="2627680" y="473243"/>
                <a:ext cx="6259785" cy="5448853"/>
                <a:chOff x="3498576" y="1612332"/>
                <a:chExt cx="4013475" cy="3493544"/>
              </a:xfrm>
            </p:grpSpPr>
            <p:pic>
              <p:nvPicPr>
                <p:cNvPr id="262" name="Picture 4" descr="A close up of an animal&#10;&#10;Description automatically generated">
                  <a:extLst>
                    <a:ext uri="{FF2B5EF4-FFF2-40B4-BE49-F238E27FC236}">
                      <a16:creationId xmlns:a16="http://schemas.microsoft.com/office/drawing/2014/main" id="{6386A924-0423-3F4E-BA84-BE1B2C5ED312}"/>
                    </a:ext>
                  </a:extLst>
                </p:cNvPr>
                <p:cNvPicPr>
                  <a:picLocks noChangeAspect="1"/>
                </p:cNvPicPr>
                <p:nvPr/>
              </p:nvPicPr>
              <p:blipFill rotWithShape="1">
                <a:blip r:embed="rId23">
                  <a:extLst>
                    <a:ext uri="{28A0092B-C50C-407E-A947-70E740481C1C}">
                      <a14:useLocalDpi xmlns:a14="http://schemas.microsoft.com/office/drawing/2010/main" val="0"/>
                    </a:ext>
                  </a:extLst>
                </a:blip>
                <a:srcRect l="4924" t="17664" r="87667" b="19646"/>
                <a:stretch/>
              </p:blipFill>
              <p:spPr>
                <a:xfrm>
                  <a:off x="3498850" y="1613375"/>
                  <a:ext cx="412750" cy="3492501"/>
                </a:xfrm>
                <a:prstGeom prst="rect">
                  <a:avLst/>
                </a:prstGeom>
              </p:spPr>
            </p:pic>
            <p:pic>
              <p:nvPicPr>
                <p:cNvPr id="264" name="Picture 8" descr="A close up of an animal&#10;&#10;Description automatically generated">
                  <a:extLst>
                    <a:ext uri="{FF2B5EF4-FFF2-40B4-BE49-F238E27FC236}">
                      <a16:creationId xmlns:a16="http://schemas.microsoft.com/office/drawing/2014/main" id="{20C82277-0F7B-4D45-9906-46D70398804D}"/>
                    </a:ext>
                  </a:extLst>
                </p:cNvPr>
                <p:cNvPicPr>
                  <a:picLocks noChangeAspect="1"/>
                </p:cNvPicPr>
                <p:nvPr/>
              </p:nvPicPr>
              <p:blipFill rotWithShape="1">
                <a:blip r:embed="rId23">
                  <a:extLst>
                    <a:ext uri="{28A0092B-C50C-407E-A947-70E740481C1C}">
                      <a14:useLocalDpi xmlns:a14="http://schemas.microsoft.com/office/drawing/2010/main" val="0"/>
                    </a:ext>
                  </a:extLst>
                </a:blip>
                <a:srcRect l="12160" t="18769" r="25272" b="19339"/>
                <a:stretch/>
              </p:blipFill>
              <p:spPr>
                <a:xfrm>
                  <a:off x="4013200" y="1617708"/>
                  <a:ext cx="3498851" cy="3461135"/>
                </a:xfrm>
                <a:prstGeom prst="rect">
                  <a:avLst/>
                </a:prstGeom>
              </p:spPr>
            </p:pic>
            <p:sp>
              <p:nvSpPr>
                <p:cNvPr id="265" name="Rectangle 5">
                  <a:extLst>
                    <a:ext uri="{FF2B5EF4-FFF2-40B4-BE49-F238E27FC236}">
                      <a16:creationId xmlns:a16="http://schemas.microsoft.com/office/drawing/2014/main" id="{1CABA975-45B1-744F-A748-2EC1938A4EFE}"/>
                    </a:ext>
                  </a:extLst>
                </p:cNvPr>
                <p:cNvSpPr/>
                <p:nvPr/>
              </p:nvSpPr>
              <p:spPr>
                <a:xfrm>
                  <a:off x="3498850" y="1613374"/>
                  <a:ext cx="3994944"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6" name="Rectangle 10">
                  <a:extLst>
                    <a:ext uri="{FF2B5EF4-FFF2-40B4-BE49-F238E27FC236}">
                      <a16:creationId xmlns:a16="http://schemas.microsoft.com/office/drawing/2014/main" id="{0E060372-DA6F-AF43-9080-08F061216BEB}"/>
                    </a:ext>
                  </a:extLst>
                </p:cNvPr>
                <p:cNvSpPr/>
                <p:nvPr/>
              </p:nvSpPr>
              <p:spPr>
                <a:xfrm>
                  <a:off x="3498850" y="2480923"/>
                  <a:ext cx="3994944"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7" name="Rectangle 12">
                  <a:extLst>
                    <a:ext uri="{FF2B5EF4-FFF2-40B4-BE49-F238E27FC236}">
                      <a16:creationId xmlns:a16="http://schemas.microsoft.com/office/drawing/2014/main" id="{894B4A20-5D4E-5A41-85B8-627878DFA6AE}"/>
                    </a:ext>
                  </a:extLst>
                </p:cNvPr>
                <p:cNvSpPr/>
                <p:nvPr/>
              </p:nvSpPr>
              <p:spPr>
                <a:xfrm>
                  <a:off x="3498850" y="3347347"/>
                  <a:ext cx="3994944"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8" name="Rectangle 13">
                  <a:extLst>
                    <a:ext uri="{FF2B5EF4-FFF2-40B4-BE49-F238E27FC236}">
                      <a16:creationId xmlns:a16="http://schemas.microsoft.com/office/drawing/2014/main" id="{2C54ED97-41E9-9D46-9014-40ED955E9A10}"/>
                    </a:ext>
                  </a:extLst>
                </p:cNvPr>
                <p:cNvSpPr/>
                <p:nvPr/>
              </p:nvSpPr>
              <p:spPr>
                <a:xfrm>
                  <a:off x="3498850" y="4217227"/>
                  <a:ext cx="3994944" cy="862968"/>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9" name="Rectangle 14">
                  <a:extLst>
                    <a:ext uri="{FF2B5EF4-FFF2-40B4-BE49-F238E27FC236}">
                      <a16:creationId xmlns:a16="http://schemas.microsoft.com/office/drawing/2014/main" id="{4682276D-2371-9046-B988-5625D1435830}"/>
                    </a:ext>
                  </a:extLst>
                </p:cNvPr>
                <p:cNvSpPr/>
                <p:nvPr/>
              </p:nvSpPr>
              <p:spPr>
                <a:xfrm>
                  <a:off x="3498850" y="1612332"/>
                  <a:ext cx="520928"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0" name="Rectangle 15">
                  <a:extLst>
                    <a:ext uri="{FF2B5EF4-FFF2-40B4-BE49-F238E27FC236}">
                      <a16:creationId xmlns:a16="http://schemas.microsoft.com/office/drawing/2014/main" id="{4B098824-4F81-ED44-A173-17ADF646761D}"/>
                    </a:ext>
                  </a:extLst>
                </p:cNvPr>
                <p:cNvSpPr/>
                <p:nvPr/>
              </p:nvSpPr>
              <p:spPr>
                <a:xfrm>
                  <a:off x="3498713" y="2482047"/>
                  <a:ext cx="520928"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1" name="Rectangle 16">
                  <a:extLst>
                    <a:ext uri="{FF2B5EF4-FFF2-40B4-BE49-F238E27FC236}">
                      <a16:creationId xmlns:a16="http://schemas.microsoft.com/office/drawing/2014/main" id="{E5480B52-D294-B841-B3C5-1F6CCC9D2E8F}"/>
                    </a:ext>
                  </a:extLst>
                </p:cNvPr>
                <p:cNvSpPr/>
                <p:nvPr/>
              </p:nvSpPr>
              <p:spPr>
                <a:xfrm>
                  <a:off x="3498576" y="3348470"/>
                  <a:ext cx="520928"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2" name="Rectangle 17">
                  <a:extLst>
                    <a:ext uri="{FF2B5EF4-FFF2-40B4-BE49-F238E27FC236}">
                      <a16:creationId xmlns:a16="http://schemas.microsoft.com/office/drawing/2014/main" id="{12CD3E1C-DF40-8E48-B297-DD6FA651A2FB}"/>
                    </a:ext>
                  </a:extLst>
                </p:cNvPr>
                <p:cNvSpPr/>
                <p:nvPr/>
              </p:nvSpPr>
              <p:spPr>
                <a:xfrm>
                  <a:off x="3501134" y="4212420"/>
                  <a:ext cx="520928" cy="866424"/>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261" name="Picture 27">
                <a:extLst>
                  <a:ext uri="{FF2B5EF4-FFF2-40B4-BE49-F238E27FC236}">
                    <a16:creationId xmlns:a16="http://schemas.microsoft.com/office/drawing/2014/main" id="{608B6A26-B8B0-404F-88BB-81BF3DE55DDC}"/>
                  </a:ext>
                </a:extLst>
              </p:cNvPr>
              <p:cNvPicPr>
                <a:picLocks noChangeAspect="1"/>
              </p:cNvPicPr>
              <p:nvPr/>
            </p:nvPicPr>
            <p:blipFill rotWithShape="1">
              <a:blip r:embed="rId24">
                <a:extLst>
                  <a:ext uri="{28A0092B-C50C-407E-A947-70E740481C1C}">
                    <a14:useLocalDpi xmlns:a14="http://schemas.microsoft.com/office/drawing/2010/main" val="0"/>
                  </a:ext>
                </a:extLst>
              </a:blip>
              <a:srcRect r="96221"/>
              <a:stretch/>
            </p:blipFill>
            <p:spPr>
              <a:xfrm>
                <a:off x="2146434" y="250257"/>
                <a:ext cx="326488" cy="6134501"/>
              </a:xfrm>
              <a:prstGeom prst="rect">
                <a:avLst/>
              </a:prstGeom>
            </p:spPr>
          </p:pic>
        </p:grpSp>
        <p:sp>
          <p:nvSpPr>
            <p:cNvPr id="259" name="TextBox 61">
              <a:extLst>
                <a:ext uri="{FF2B5EF4-FFF2-40B4-BE49-F238E27FC236}">
                  <a16:creationId xmlns:a16="http://schemas.microsoft.com/office/drawing/2014/main" id="{A7D78F2B-DA29-6542-8FB3-70FDA6DA4A78}"/>
                </a:ext>
              </a:extLst>
            </p:cNvPr>
            <p:cNvSpPr txBox="1"/>
            <p:nvPr/>
          </p:nvSpPr>
          <p:spPr>
            <a:xfrm rot="16200000">
              <a:off x="5670163" y="3179537"/>
              <a:ext cx="920577" cy="235911"/>
            </a:xfrm>
            <a:prstGeom prst="rect">
              <a:avLst/>
            </a:prstGeom>
            <a:noFill/>
          </p:spPr>
          <p:txBody>
            <a:bodyPr wrap="none" rtlCol="0">
              <a:spAutoFit/>
            </a:bodyPr>
            <a:lstStyle/>
            <a:p>
              <a:r>
                <a:rPr lang="en-GB" sz="1200" dirty="0">
                  <a:solidFill>
                    <a:srgbClr val="1C4072"/>
                  </a:solidFill>
                </a:rPr>
                <a:t>percentile (</a:t>
              </a:r>
              <a:r>
                <a:rPr lang="en-GB" sz="1200" i="1" dirty="0">
                  <a:solidFill>
                    <a:srgbClr val="1C4072"/>
                  </a:solidFill>
                </a:rPr>
                <a:t>r</a:t>
              </a:r>
              <a:r>
                <a:rPr lang="en-GB" sz="1200" dirty="0">
                  <a:solidFill>
                    <a:srgbClr val="1C4072"/>
                  </a:solidFill>
                </a:rPr>
                <a:t>)</a:t>
              </a:r>
            </a:p>
          </p:txBody>
        </p:sp>
      </p:grpSp>
      <p:pic>
        <p:nvPicPr>
          <p:cNvPr id="273" name="Imagen 272">
            <a:extLst>
              <a:ext uri="{FF2B5EF4-FFF2-40B4-BE49-F238E27FC236}">
                <a16:creationId xmlns:a16="http://schemas.microsoft.com/office/drawing/2014/main" id="{E9B08379-9942-8A4E-AD32-5418C18B7BD0}"/>
              </a:ext>
            </a:extLst>
          </p:cNvPr>
          <p:cNvPicPr>
            <a:picLocks noChangeAspect="1"/>
          </p:cNvPicPr>
          <p:nvPr/>
        </p:nvPicPr>
        <p:blipFill rotWithShape="1">
          <a:blip r:embed="rId25">
            <a:alphaModFix/>
            <a:extLst>
              <a:ext uri="{28A0092B-C50C-407E-A947-70E740481C1C}">
                <a14:useLocalDpi xmlns:a14="http://schemas.microsoft.com/office/drawing/2010/main" val="0"/>
              </a:ext>
            </a:extLst>
          </a:blip>
          <a:srcRect l="8333" t="11529" r="14166" b="18954"/>
          <a:stretch/>
        </p:blipFill>
        <p:spPr>
          <a:xfrm>
            <a:off x="23215239" y="35319400"/>
            <a:ext cx="6302218" cy="5653129"/>
          </a:xfrm>
          <a:prstGeom prst="rect">
            <a:avLst/>
          </a:prstGeom>
        </p:spPr>
      </p:pic>
      <p:pic>
        <p:nvPicPr>
          <p:cNvPr id="11" name="Imagen 10">
            <a:extLst>
              <a:ext uri="{FF2B5EF4-FFF2-40B4-BE49-F238E27FC236}">
                <a16:creationId xmlns:a16="http://schemas.microsoft.com/office/drawing/2014/main" id="{C945D8E1-677B-654E-B2EB-D536BD082BA9}"/>
              </a:ext>
            </a:extLst>
          </p:cNvPr>
          <p:cNvPicPr>
            <a:picLocks noChangeAspect="1"/>
          </p:cNvPicPr>
          <p:nvPr/>
        </p:nvPicPr>
        <p:blipFill>
          <a:blip r:embed="rId26"/>
          <a:stretch>
            <a:fillRect/>
          </a:stretch>
        </p:blipFill>
        <p:spPr>
          <a:xfrm>
            <a:off x="11393636" y="25312002"/>
            <a:ext cx="429670" cy="327781"/>
          </a:xfrm>
          <a:prstGeom prst="rect">
            <a:avLst/>
          </a:prstGeom>
        </p:spPr>
      </p:pic>
      <p:sp>
        <p:nvSpPr>
          <p:cNvPr id="12" name="CuadroTexto 11">
            <a:extLst>
              <a:ext uri="{FF2B5EF4-FFF2-40B4-BE49-F238E27FC236}">
                <a16:creationId xmlns:a16="http://schemas.microsoft.com/office/drawing/2014/main" id="{EC7F41F4-2AFC-3749-A3A9-2F001C226AF3}"/>
              </a:ext>
            </a:extLst>
          </p:cNvPr>
          <p:cNvSpPr txBox="1"/>
          <p:nvPr/>
        </p:nvSpPr>
        <p:spPr>
          <a:xfrm>
            <a:off x="11914472" y="25206371"/>
            <a:ext cx="7795724" cy="707886"/>
          </a:xfrm>
          <a:prstGeom prst="rect">
            <a:avLst/>
          </a:prstGeom>
          <a:noFill/>
        </p:spPr>
        <p:txBody>
          <a:bodyPr wrap="none" rtlCol="0">
            <a:spAutoFit/>
          </a:bodyPr>
          <a:lstStyle/>
          <a:p>
            <a:r>
              <a:rPr lang="en-US" sz="2000" dirty="0">
                <a:solidFill>
                  <a:srgbClr val="1C4072"/>
                </a:solidFill>
              </a:rPr>
              <a:t>Decoding social concepts in a multi-class classification task shows </a:t>
            </a:r>
          </a:p>
          <a:p>
            <a:r>
              <a:rPr lang="en-US" sz="2000" dirty="0">
                <a:solidFill>
                  <a:srgbClr val="1C4072"/>
                </a:solidFill>
              </a:rPr>
              <a:t>clear regional differences.</a:t>
            </a:r>
          </a:p>
        </p:txBody>
      </p:sp>
      <p:sp>
        <p:nvSpPr>
          <p:cNvPr id="276" name="CuadroTexto 275">
            <a:extLst>
              <a:ext uri="{FF2B5EF4-FFF2-40B4-BE49-F238E27FC236}">
                <a16:creationId xmlns:a16="http://schemas.microsoft.com/office/drawing/2014/main" id="{83396577-C8FF-AC47-A54C-6ED6E0768ACA}"/>
              </a:ext>
            </a:extLst>
          </p:cNvPr>
          <p:cNvSpPr txBox="1"/>
          <p:nvPr/>
        </p:nvSpPr>
        <p:spPr>
          <a:xfrm>
            <a:off x="11914472" y="26002480"/>
            <a:ext cx="7680308" cy="707886"/>
          </a:xfrm>
          <a:prstGeom prst="rect">
            <a:avLst/>
          </a:prstGeom>
          <a:noFill/>
        </p:spPr>
        <p:txBody>
          <a:bodyPr wrap="none" rtlCol="0">
            <a:spAutoFit/>
          </a:bodyPr>
          <a:lstStyle/>
          <a:p>
            <a:r>
              <a:rPr lang="en-US" sz="2000" i="1" dirty="0">
                <a:solidFill>
                  <a:srgbClr val="1C4072"/>
                </a:solidFill>
              </a:rPr>
              <a:t>Semantic</a:t>
            </a:r>
            <a:r>
              <a:rPr lang="en-US" sz="2000" dirty="0">
                <a:solidFill>
                  <a:srgbClr val="1C4072"/>
                </a:solidFill>
              </a:rPr>
              <a:t> </a:t>
            </a:r>
            <a:r>
              <a:rPr lang="en-US" sz="2000" i="1" dirty="0">
                <a:solidFill>
                  <a:srgbClr val="1C4072"/>
                </a:solidFill>
              </a:rPr>
              <a:t>ROIs</a:t>
            </a:r>
            <a:r>
              <a:rPr lang="en-US" sz="2000" dirty="0">
                <a:solidFill>
                  <a:srgbClr val="1C4072"/>
                </a:solidFill>
              </a:rPr>
              <a:t> show in average a statistically higher classification</a:t>
            </a:r>
          </a:p>
          <a:p>
            <a:r>
              <a:rPr lang="en-US" sz="2000" dirty="0">
                <a:solidFill>
                  <a:srgbClr val="1C4072"/>
                </a:solidFill>
              </a:rPr>
              <a:t>accuracy than </a:t>
            </a:r>
            <a:r>
              <a:rPr lang="en-US" sz="2000" i="1" dirty="0">
                <a:solidFill>
                  <a:srgbClr val="1C4072"/>
                </a:solidFill>
              </a:rPr>
              <a:t>social ROIs</a:t>
            </a:r>
            <a:r>
              <a:rPr lang="en-US" sz="2000" dirty="0">
                <a:solidFill>
                  <a:srgbClr val="1C4072"/>
                </a:solidFill>
              </a:rPr>
              <a:t>.</a:t>
            </a:r>
          </a:p>
        </p:txBody>
      </p:sp>
      <p:pic>
        <p:nvPicPr>
          <p:cNvPr id="277" name="Imagen 276">
            <a:extLst>
              <a:ext uri="{FF2B5EF4-FFF2-40B4-BE49-F238E27FC236}">
                <a16:creationId xmlns:a16="http://schemas.microsoft.com/office/drawing/2014/main" id="{315AE05C-14BF-4B43-B1D9-B1F7C254CA2E}"/>
              </a:ext>
            </a:extLst>
          </p:cNvPr>
          <p:cNvPicPr>
            <a:picLocks noChangeAspect="1"/>
          </p:cNvPicPr>
          <p:nvPr/>
        </p:nvPicPr>
        <p:blipFill>
          <a:blip r:embed="rId26"/>
          <a:stretch>
            <a:fillRect/>
          </a:stretch>
        </p:blipFill>
        <p:spPr>
          <a:xfrm>
            <a:off x="11393636" y="26092697"/>
            <a:ext cx="429670" cy="327781"/>
          </a:xfrm>
          <a:prstGeom prst="rect">
            <a:avLst/>
          </a:prstGeom>
        </p:spPr>
      </p:pic>
      <p:pic>
        <p:nvPicPr>
          <p:cNvPr id="278" name="Imagen 277">
            <a:extLst>
              <a:ext uri="{FF2B5EF4-FFF2-40B4-BE49-F238E27FC236}">
                <a16:creationId xmlns:a16="http://schemas.microsoft.com/office/drawing/2014/main" id="{EA77FBB3-7974-D344-A4D6-C971599B58EC}"/>
              </a:ext>
            </a:extLst>
          </p:cNvPr>
          <p:cNvPicPr>
            <a:picLocks noChangeAspect="1"/>
          </p:cNvPicPr>
          <p:nvPr/>
        </p:nvPicPr>
        <p:blipFill>
          <a:blip r:embed="rId26"/>
          <a:stretch>
            <a:fillRect/>
          </a:stretch>
        </p:blipFill>
        <p:spPr>
          <a:xfrm>
            <a:off x="20955779" y="25414185"/>
            <a:ext cx="429670" cy="327781"/>
          </a:xfrm>
          <a:prstGeom prst="rect">
            <a:avLst/>
          </a:prstGeom>
        </p:spPr>
      </p:pic>
      <p:sp>
        <p:nvSpPr>
          <p:cNvPr id="279" name="CuadroTexto 278">
            <a:extLst>
              <a:ext uri="{FF2B5EF4-FFF2-40B4-BE49-F238E27FC236}">
                <a16:creationId xmlns:a16="http://schemas.microsoft.com/office/drawing/2014/main" id="{BB8A4F64-8F31-0F4B-B609-3F7E62E8E628}"/>
              </a:ext>
            </a:extLst>
          </p:cNvPr>
          <p:cNvSpPr txBox="1"/>
          <p:nvPr/>
        </p:nvSpPr>
        <p:spPr>
          <a:xfrm>
            <a:off x="21476584" y="25208719"/>
            <a:ext cx="7367723" cy="707886"/>
          </a:xfrm>
          <a:prstGeom prst="rect">
            <a:avLst/>
          </a:prstGeom>
          <a:noFill/>
        </p:spPr>
        <p:txBody>
          <a:bodyPr wrap="none" rtlCol="0">
            <a:spAutoFit/>
          </a:bodyPr>
          <a:lstStyle/>
          <a:p>
            <a:r>
              <a:rPr lang="en-US" sz="2000" dirty="0">
                <a:solidFill>
                  <a:srgbClr val="1C4072"/>
                </a:solidFill>
              </a:rPr>
              <a:t>Decoding accuracies for the </a:t>
            </a:r>
            <a:r>
              <a:rPr lang="en-US" sz="2000" i="1" dirty="0">
                <a:solidFill>
                  <a:srgbClr val="1C4072"/>
                </a:solidFill>
              </a:rPr>
              <a:t>likableness</a:t>
            </a:r>
            <a:r>
              <a:rPr lang="en-US" sz="2000" dirty="0">
                <a:solidFill>
                  <a:srgbClr val="1C4072"/>
                </a:solidFill>
              </a:rPr>
              <a:t> classification task were</a:t>
            </a:r>
          </a:p>
          <a:p>
            <a:r>
              <a:rPr lang="en-US" sz="2000" dirty="0">
                <a:solidFill>
                  <a:srgbClr val="1C4072"/>
                </a:solidFill>
              </a:rPr>
              <a:t>significantly higher than for the </a:t>
            </a:r>
            <a:r>
              <a:rPr lang="en-US" sz="2000" i="1" dirty="0">
                <a:solidFill>
                  <a:srgbClr val="1C4072"/>
                </a:solidFill>
              </a:rPr>
              <a:t>affect</a:t>
            </a:r>
            <a:r>
              <a:rPr lang="en-US" sz="2000" dirty="0">
                <a:solidFill>
                  <a:srgbClr val="1C4072"/>
                </a:solidFill>
              </a:rPr>
              <a:t> classification task.</a:t>
            </a:r>
            <a:endParaRPr lang="en-US" sz="2000" i="1" dirty="0">
              <a:solidFill>
                <a:srgbClr val="1C4072"/>
              </a:solidFill>
            </a:endParaRPr>
          </a:p>
        </p:txBody>
      </p:sp>
      <p:sp>
        <p:nvSpPr>
          <p:cNvPr id="280" name="CuadroTexto 279">
            <a:extLst>
              <a:ext uri="{FF2B5EF4-FFF2-40B4-BE49-F238E27FC236}">
                <a16:creationId xmlns:a16="http://schemas.microsoft.com/office/drawing/2014/main" id="{1DC906DA-93D0-B049-81E3-9F74C056012C}"/>
              </a:ext>
            </a:extLst>
          </p:cNvPr>
          <p:cNvSpPr txBox="1"/>
          <p:nvPr/>
        </p:nvSpPr>
        <p:spPr>
          <a:xfrm>
            <a:off x="21476584" y="26004828"/>
            <a:ext cx="7749622" cy="707886"/>
          </a:xfrm>
          <a:prstGeom prst="rect">
            <a:avLst/>
          </a:prstGeom>
          <a:noFill/>
        </p:spPr>
        <p:txBody>
          <a:bodyPr wrap="none" rtlCol="0">
            <a:spAutoFit/>
          </a:bodyPr>
          <a:lstStyle/>
          <a:p>
            <a:r>
              <a:rPr lang="en-US" sz="2000" dirty="0">
                <a:solidFill>
                  <a:srgbClr val="1C4072"/>
                </a:solidFill>
              </a:rPr>
              <a:t>We found a significant interaction effect between </a:t>
            </a:r>
            <a:r>
              <a:rPr lang="en-US" sz="2000" i="1" dirty="0">
                <a:solidFill>
                  <a:srgbClr val="1C4072"/>
                </a:solidFill>
              </a:rPr>
              <a:t>ROI</a:t>
            </a:r>
            <a:r>
              <a:rPr lang="en-US" sz="2000" dirty="0">
                <a:solidFill>
                  <a:srgbClr val="1C4072"/>
                </a:solidFill>
              </a:rPr>
              <a:t> and concept </a:t>
            </a:r>
          </a:p>
          <a:p>
            <a:r>
              <a:rPr lang="en-US" sz="2000" dirty="0">
                <a:solidFill>
                  <a:srgbClr val="1C4072"/>
                </a:solidFill>
              </a:rPr>
              <a:t>class (</a:t>
            </a:r>
            <a:r>
              <a:rPr lang="en-US" sz="2000" i="1" dirty="0">
                <a:solidFill>
                  <a:srgbClr val="1C4072"/>
                </a:solidFill>
              </a:rPr>
              <a:t>likableness</a:t>
            </a:r>
            <a:r>
              <a:rPr lang="en-US" sz="2000" dirty="0">
                <a:solidFill>
                  <a:srgbClr val="1C4072"/>
                </a:solidFill>
              </a:rPr>
              <a:t> vs. </a:t>
            </a:r>
            <a:r>
              <a:rPr lang="en-US" sz="2000" i="1" dirty="0">
                <a:solidFill>
                  <a:srgbClr val="1C4072"/>
                </a:solidFill>
              </a:rPr>
              <a:t>affect</a:t>
            </a:r>
            <a:r>
              <a:rPr lang="en-US" sz="2000" dirty="0">
                <a:solidFill>
                  <a:srgbClr val="1C4072"/>
                </a:solidFill>
              </a:rPr>
              <a:t>) in the ACC.</a:t>
            </a:r>
            <a:endParaRPr lang="en-US" sz="2000" i="1" dirty="0">
              <a:solidFill>
                <a:srgbClr val="1C4072"/>
              </a:solidFill>
            </a:endParaRPr>
          </a:p>
        </p:txBody>
      </p:sp>
      <p:pic>
        <p:nvPicPr>
          <p:cNvPr id="281" name="Imagen 280">
            <a:extLst>
              <a:ext uri="{FF2B5EF4-FFF2-40B4-BE49-F238E27FC236}">
                <a16:creationId xmlns:a16="http://schemas.microsoft.com/office/drawing/2014/main" id="{4FA2453B-40ED-4D4E-A817-6C4552A73FA2}"/>
              </a:ext>
            </a:extLst>
          </p:cNvPr>
          <p:cNvPicPr>
            <a:picLocks noChangeAspect="1"/>
          </p:cNvPicPr>
          <p:nvPr/>
        </p:nvPicPr>
        <p:blipFill>
          <a:blip r:embed="rId26"/>
          <a:stretch>
            <a:fillRect/>
          </a:stretch>
        </p:blipFill>
        <p:spPr>
          <a:xfrm>
            <a:off x="20955779" y="26194880"/>
            <a:ext cx="429670" cy="327781"/>
          </a:xfrm>
          <a:prstGeom prst="rect">
            <a:avLst/>
          </a:prstGeom>
        </p:spPr>
      </p:pic>
      <p:pic>
        <p:nvPicPr>
          <p:cNvPr id="282" name="Imagen 281">
            <a:extLst>
              <a:ext uri="{FF2B5EF4-FFF2-40B4-BE49-F238E27FC236}">
                <a16:creationId xmlns:a16="http://schemas.microsoft.com/office/drawing/2014/main" id="{1801B3FD-2BD3-9D4E-804A-C672B75246CB}"/>
              </a:ext>
            </a:extLst>
          </p:cNvPr>
          <p:cNvPicPr>
            <a:picLocks noChangeAspect="1"/>
          </p:cNvPicPr>
          <p:nvPr/>
        </p:nvPicPr>
        <p:blipFill>
          <a:blip r:embed="rId26"/>
          <a:stretch>
            <a:fillRect/>
          </a:stretch>
        </p:blipFill>
        <p:spPr>
          <a:xfrm>
            <a:off x="11388732" y="16076319"/>
            <a:ext cx="429670" cy="327781"/>
          </a:xfrm>
          <a:prstGeom prst="rect">
            <a:avLst/>
          </a:prstGeom>
        </p:spPr>
      </p:pic>
      <p:sp>
        <p:nvSpPr>
          <p:cNvPr id="283" name="CuadroTexto 282">
            <a:extLst>
              <a:ext uri="{FF2B5EF4-FFF2-40B4-BE49-F238E27FC236}">
                <a16:creationId xmlns:a16="http://schemas.microsoft.com/office/drawing/2014/main" id="{C94894A4-1E0E-1840-AC73-CD25442960F2}"/>
              </a:ext>
            </a:extLst>
          </p:cNvPr>
          <p:cNvSpPr txBox="1"/>
          <p:nvPr/>
        </p:nvSpPr>
        <p:spPr>
          <a:xfrm>
            <a:off x="11909537" y="15834186"/>
            <a:ext cx="6766596" cy="1015663"/>
          </a:xfrm>
          <a:prstGeom prst="rect">
            <a:avLst/>
          </a:prstGeom>
          <a:noFill/>
        </p:spPr>
        <p:txBody>
          <a:bodyPr wrap="none" rtlCol="0">
            <a:spAutoFit/>
          </a:bodyPr>
          <a:lstStyle/>
          <a:p>
            <a:r>
              <a:rPr lang="en-US" sz="2000" dirty="0">
                <a:solidFill>
                  <a:srgbClr val="1C4072"/>
                </a:solidFill>
              </a:rPr>
              <a:t>A repeated measures ANOVA with two factors (</a:t>
            </a:r>
            <a:r>
              <a:rPr lang="en-US" sz="2000" i="1" dirty="0">
                <a:solidFill>
                  <a:srgbClr val="1C4072"/>
                </a:solidFill>
              </a:rPr>
              <a:t>ROI</a:t>
            </a:r>
            <a:r>
              <a:rPr lang="en-US" sz="2000" dirty="0">
                <a:solidFill>
                  <a:srgbClr val="1C4072"/>
                </a:solidFill>
              </a:rPr>
              <a:t>, </a:t>
            </a:r>
          </a:p>
          <a:p>
            <a:r>
              <a:rPr lang="en-US" sz="2000" dirty="0">
                <a:solidFill>
                  <a:srgbClr val="1C4072"/>
                </a:solidFill>
              </a:rPr>
              <a:t>9 levels; concept </a:t>
            </a:r>
            <a:r>
              <a:rPr lang="en-US" sz="2000" i="1" dirty="0">
                <a:solidFill>
                  <a:srgbClr val="1C4072"/>
                </a:solidFill>
              </a:rPr>
              <a:t>CLASS</a:t>
            </a:r>
            <a:r>
              <a:rPr lang="en-US" sz="2000" dirty="0">
                <a:solidFill>
                  <a:srgbClr val="1C4072"/>
                </a:solidFill>
              </a:rPr>
              <a:t>, 2 levels) shows that accuracies </a:t>
            </a:r>
          </a:p>
          <a:p>
            <a:r>
              <a:rPr lang="en-US" sz="2000" dirty="0">
                <a:solidFill>
                  <a:srgbClr val="1C4072"/>
                </a:solidFill>
              </a:rPr>
              <a:t>are not uniform across ROIs and concept classes.</a:t>
            </a:r>
          </a:p>
        </p:txBody>
      </p:sp>
      <p:sp>
        <p:nvSpPr>
          <p:cNvPr id="13" name="CuadroTexto 12">
            <a:extLst>
              <a:ext uri="{FF2B5EF4-FFF2-40B4-BE49-F238E27FC236}">
                <a16:creationId xmlns:a16="http://schemas.microsoft.com/office/drawing/2014/main" id="{2D27CB09-AC61-C34D-8B3F-A5C791746BF1}"/>
              </a:ext>
            </a:extLst>
          </p:cNvPr>
          <p:cNvSpPr txBox="1"/>
          <p:nvPr/>
        </p:nvSpPr>
        <p:spPr>
          <a:xfrm rot="18272298">
            <a:off x="12047950" y="24274472"/>
            <a:ext cx="565091" cy="369332"/>
          </a:xfrm>
          <a:prstGeom prst="rect">
            <a:avLst/>
          </a:prstGeom>
          <a:noFill/>
        </p:spPr>
        <p:txBody>
          <a:bodyPr wrap="none" rtlCol="0">
            <a:spAutoFit/>
          </a:bodyPr>
          <a:lstStyle/>
          <a:p>
            <a:r>
              <a:rPr lang="en-US" sz="1800" dirty="0">
                <a:solidFill>
                  <a:srgbClr val="1C4072"/>
                </a:solidFill>
              </a:rPr>
              <a:t>LTL</a:t>
            </a:r>
          </a:p>
        </p:txBody>
      </p:sp>
      <p:sp>
        <p:nvSpPr>
          <p:cNvPr id="284" name="CuadroTexto 283">
            <a:extLst>
              <a:ext uri="{FF2B5EF4-FFF2-40B4-BE49-F238E27FC236}">
                <a16:creationId xmlns:a16="http://schemas.microsoft.com/office/drawing/2014/main" id="{56D7EA7D-057D-6B45-B4A7-7FA13BD8FEED}"/>
              </a:ext>
            </a:extLst>
          </p:cNvPr>
          <p:cNvSpPr txBox="1"/>
          <p:nvPr/>
        </p:nvSpPr>
        <p:spPr>
          <a:xfrm rot="18272298">
            <a:off x="12693738" y="24276242"/>
            <a:ext cx="569387" cy="369332"/>
          </a:xfrm>
          <a:prstGeom prst="rect">
            <a:avLst/>
          </a:prstGeom>
          <a:noFill/>
        </p:spPr>
        <p:txBody>
          <a:bodyPr wrap="none" rtlCol="0">
            <a:spAutoFit/>
          </a:bodyPr>
          <a:lstStyle/>
          <a:p>
            <a:r>
              <a:rPr lang="en-US" sz="1800" dirty="0">
                <a:solidFill>
                  <a:srgbClr val="1C4072"/>
                </a:solidFill>
              </a:rPr>
              <a:t>IFG</a:t>
            </a:r>
          </a:p>
        </p:txBody>
      </p:sp>
      <p:sp>
        <p:nvSpPr>
          <p:cNvPr id="285" name="CuadroTexto 284">
            <a:extLst>
              <a:ext uri="{FF2B5EF4-FFF2-40B4-BE49-F238E27FC236}">
                <a16:creationId xmlns:a16="http://schemas.microsoft.com/office/drawing/2014/main" id="{D4677D88-4ADF-C648-88C1-DA2C4876C79A}"/>
              </a:ext>
            </a:extLst>
          </p:cNvPr>
          <p:cNvSpPr txBox="1"/>
          <p:nvPr/>
        </p:nvSpPr>
        <p:spPr>
          <a:xfrm rot="18272298">
            <a:off x="13296791" y="24313215"/>
            <a:ext cx="659155" cy="369332"/>
          </a:xfrm>
          <a:prstGeom prst="rect">
            <a:avLst/>
          </a:prstGeom>
          <a:noFill/>
        </p:spPr>
        <p:txBody>
          <a:bodyPr wrap="none" rtlCol="0">
            <a:spAutoFit/>
          </a:bodyPr>
          <a:lstStyle/>
          <a:p>
            <a:r>
              <a:rPr lang="en-US" sz="1800" dirty="0">
                <a:solidFill>
                  <a:srgbClr val="1C4072"/>
                </a:solidFill>
              </a:rPr>
              <a:t>Prec</a:t>
            </a:r>
          </a:p>
        </p:txBody>
      </p:sp>
      <p:sp>
        <p:nvSpPr>
          <p:cNvPr id="346" name="Rectángulo 345">
            <a:extLst>
              <a:ext uri="{FF2B5EF4-FFF2-40B4-BE49-F238E27FC236}">
                <a16:creationId xmlns:a16="http://schemas.microsoft.com/office/drawing/2014/main" id="{A8FAF446-437C-D748-9086-07C7E2543CBC}"/>
              </a:ext>
            </a:extLst>
          </p:cNvPr>
          <p:cNvSpPr/>
          <p:nvPr/>
        </p:nvSpPr>
        <p:spPr>
          <a:xfrm>
            <a:off x="1010502" y="36436025"/>
            <a:ext cx="6666068"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CuadroTexto 285">
            <a:extLst>
              <a:ext uri="{FF2B5EF4-FFF2-40B4-BE49-F238E27FC236}">
                <a16:creationId xmlns:a16="http://schemas.microsoft.com/office/drawing/2014/main" id="{5CF0D585-2137-8D4C-B67D-C4BC28D8C71C}"/>
              </a:ext>
            </a:extLst>
          </p:cNvPr>
          <p:cNvSpPr txBox="1"/>
          <p:nvPr/>
        </p:nvSpPr>
        <p:spPr>
          <a:xfrm rot="18272298">
            <a:off x="13978936" y="24285036"/>
            <a:ext cx="590739" cy="369332"/>
          </a:xfrm>
          <a:prstGeom prst="rect">
            <a:avLst/>
          </a:prstGeom>
          <a:noFill/>
        </p:spPr>
        <p:txBody>
          <a:bodyPr wrap="none" rtlCol="0">
            <a:spAutoFit/>
          </a:bodyPr>
          <a:lstStyle/>
          <a:p>
            <a:r>
              <a:rPr lang="en-US" sz="1800" dirty="0">
                <a:solidFill>
                  <a:srgbClr val="1C4072"/>
                </a:solidFill>
              </a:rPr>
              <a:t>ATL</a:t>
            </a:r>
          </a:p>
        </p:txBody>
      </p:sp>
      <p:sp>
        <p:nvSpPr>
          <p:cNvPr id="287" name="CuadroTexto 286">
            <a:extLst>
              <a:ext uri="{FF2B5EF4-FFF2-40B4-BE49-F238E27FC236}">
                <a16:creationId xmlns:a16="http://schemas.microsoft.com/office/drawing/2014/main" id="{9E081223-1114-7849-BB07-49DF3AC66542}"/>
              </a:ext>
            </a:extLst>
          </p:cNvPr>
          <p:cNvSpPr txBox="1"/>
          <p:nvPr/>
        </p:nvSpPr>
        <p:spPr>
          <a:xfrm rot="18272298">
            <a:off x="14534957" y="24360752"/>
            <a:ext cx="774571" cy="369332"/>
          </a:xfrm>
          <a:prstGeom prst="rect">
            <a:avLst/>
          </a:prstGeom>
          <a:noFill/>
        </p:spPr>
        <p:txBody>
          <a:bodyPr wrap="none" rtlCol="0">
            <a:spAutoFit/>
          </a:bodyPr>
          <a:lstStyle/>
          <a:p>
            <a:r>
              <a:rPr lang="en-US" sz="1800" dirty="0">
                <a:solidFill>
                  <a:srgbClr val="1C4072"/>
                </a:solidFill>
              </a:rPr>
              <a:t>aPFC</a:t>
            </a:r>
          </a:p>
        </p:txBody>
      </p:sp>
      <p:sp>
        <p:nvSpPr>
          <p:cNvPr id="288" name="CuadroTexto 287">
            <a:extLst>
              <a:ext uri="{FF2B5EF4-FFF2-40B4-BE49-F238E27FC236}">
                <a16:creationId xmlns:a16="http://schemas.microsoft.com/office/drawing/2014/main" id="{BCA2769A-E668-1D43-9941-DCEBF64BC10D}"/>
              </a:ext>
            </a:extLst>
          </p:cNvPr>
          <p:cNvSpPr txBox="1"/>
          <p:nvPr/>
        </p:nvSpPr>
        <p:spPr>
          <a:xfrm rot="18272298">
            <a:off x="15323958" y="24244550"/>
            <a:ext cx="492443" cy="369332"/>
          </a:xfrm>
          <a:prstGeom prst="rect">
            <a:avLst/>
          </a:prstGeom>
          <a:noFill/>
        </p:spPr>
        <p:txBody>
          <a:bodyPr wrap="none" rtlCol="0">
            <a:spAutoFit/>
          </a:bodyPr>
          <a:lstStyle/>
          <a:p>
            <a:r>
              <a:rPr lang="en-US" sz="1800" dirty="0">
                <a:solidFill>
                  <a:srgbClr val="1C4072"/>
                </a:solidFill>
              </a:rPr>
              <a:t>Ins</a:t>
            </a:r>
          </a:p>
        </p:txBody>
      </p:sp>
      <p:sp>
        <p:nvSpPr>
          <p:cNvPr id="289" name="CuadroTexto 288">
            <a:extLst>
              <a:ext uri="{FF2B5EF4-FFF2-40B4-BE49-F238E27FC236}">
                <a16:creationId xmlns:a16="http://schemas.microsoft.com/office/drawing/2014/main" id="{184BA0F2-04AC-EE4C-8CDF-7F0BE8AC76DC}"/>
              </a:ext>
            </a:extLst>
          </p:cNvPr>
          <p:cNvSpPr txBox="1"/>
          <p:nvPr/>
        </p:nvSpPr>
        <p:spPr>
          <a:xfrm rot="18272298">
            <a:off x="15882127" y="24318497"/>
            <a:ext cx="671979" cy="369332"/>
          </a:xfrm>
          <a:prstGeom prst="rect">
            <a:avLst/>
          </a:prstGeom>
          <a:noFill/>
        </p:spPr>
        <p:txBody>
          <a:bodyPr wrap="none" rtlCol="0">
            <a:spAutoFit/>
          </a:bodyPr>
          <a:lstStyle/>
          <a:p>
            <a:r>
              <a:rPr lang="en-US" sz="1800" dirty="0">
                <a:solidFill>
                  <a:srgbClr val="1C4072"/>
                </a:solidFill>
              </a:rPr>
              <a:t>ACC</a:t>
            </a:r>
          </a:p>
        </p:txBody>
      </p:sp>
      <p:sp>
        <p:nvSpPr>
          <p:cNvPr id="290" name="CuadroTexto 289">
            <a:extLst>
              <a:ext uri="{FF2B5EF4-FFF2-40B4-BE49-F238E27FC236}">
                <a16:creationId xmlns:a16="http://schemas.microsoft.com/office/drawing/2014/main" id="{DB5158BD-54D6-3647-A13D-A54CC6AB708C}"/>
              </a:ext>
            </a:extLst>
          </p:cNvPr>
          <p:cNvSpPr txBox="1"/>
          <p:nvPr/>
        </p:nvSpPr>
        <p:spPr>
          <a:xfrm rot="18272298">
            <a:off x="16530064" y="24318497"/>
            <a:ext cx="671979" cy="369332"/>
          </a:xfrm>
          <a:prstGeom prst="rect">
            <a:avLst/>
          </a:prstGeom>
          <a:noFill/>
        </p:spPr>
        <p:txBody>
          <a:bodyPr wrap="none" rtlCol="0">
            <a:spAutoFit/>
          </a:bodyPr>
          <a:lstStyle/>
          <a:p>
            <a:r>
              <a:rPr lang="en-US" sz="1800" dirty="0">
                <a:solidFill>
                  <a:srgbClr val="1C4072"/>
                </a:solidFill>
              </a:rPr>
              <a:t>PCC</a:t>
            </a:r>
          </a:p>
        </p:txBody>
      </p:sp>
      <p:sp>
        <p:nvSpPr>
          <p:cNvPr id="347" name="CuadroTexto 346">
            <a:extLst>
              <a:ext uri="{FF2B5EF4-FFF2-40B4-BE49-F238E27FC236}">
                <a16:creationId xmlns:a16="http://schemas.microsoft.com/office/drawing/2014/main" id="{AB1510C8-5527-EC4D-86D8-8495F6FA711B}"/>
              </a:ext>
            </a:extLst>
          </p:cNvPr>
          <p:cNvSpPr txBox="1"/>
          <p:nvPr/>
        </p:nvSpPr>
        <p:spPr>
          <a:xfrm>
            <a:off x="1010501" y="36405874"/>
            <a:ext cx="6666069"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Take-home messages</a:t>
            </a:r>
          </a:p>
        </p:txBody>
      </p:sp>
      <p:sp>
        <p:nvSpPr>
          <p:cNvPr id="291" name="CuadroTexto 290">
            <a:extLst>
              <a:ext uri="{FF2B5EF4-FFF2-40B4-BE49-F238E27FC236}">
                <a16:creationId xmlns:a16="http://schemas.microsoft.com/office/drawing/2014/main" id="{D6245C6F-0E65-DD48-9804-59B5CBCC0854}"/>
              </a:ext>
            </a:extLst>
          </p:cNvPr>
          <p:cNvSpPr txBox="1"/>
          <p:nvPr/>
        </p:nvSpPr>
        <p:spPr>
          <a:xfrm rot="18272298">
            <a:off x="17280591" y="24233986"/>
            <a:ext cx="466794" cy="369332"/>
          </a:xfrm>
          <a:prstGeom prst="rect">
            <a:avLst/>
          </a:prstGeom>
          <a:noFill/>
        </p:spPr>
        <p:txBody>
          <a:bodyPr wrap="none" rtlCol="0">
            <a:spAutoFit/>
          </a:bodyPr>
          <a:lstStyle/>
          <a:p>
            <a:r>
              <a:rPr lang="en-US" sz="1800" dirty="0">
                <a:solidFill>
                  <a:srgbClr val="1C4072"/>
                </a:solidFill>
              </a:rPr>
              <a:t>V1</a:t>
            </a:r>
          </a:p>
        </p:txBody>
      </p:sp>
      <p:sp>
        <p:nvSpPr>
          <p:cNvPr id="292" name="CuadroTexto 291">
            <a:extLst>
              <a:ext uri="{FF2B5EF4-FFF2-40B4-BE49-F238E27FC236}">
                <a16:creationId xmlns:a16="http://schemas.microsoft.com/office/drawing/2014/main" id="{A037D195-7F84-F14C-8801-49718479C677}"/>
              </a:ext>
            </a:extLst>
          </p:cNvPr>
          <p:cNvSpPr txBox="1"/>
          <p:nvPr/>
        </p:nvSpPr>
        <p:spPr>
          <a:xfrm rot="18272298">
            <a:off x="18401289" y="24430771"/>
            <a:ext cx="1005403" cy="338554"/>
          </a:xfrm>
          <a:prstGeom prst="rect">
            <a:avLst/>
          </a:prstGeom>
          <a:noFill/>
        </p:spPr>
        <p:txBody>
          <a:bodyPr wrap="none" rtlCol="0">
            <a:spAutoFit/>
          </a:bodyPr>
          <a:lstStyle/>
          <a:p>
            <a:r>
              <a:rPr lang="en-US" sz="1600" dirty="0">
                <a:solidFill>
                  <a:srgbClr val="1C4072"/>
                </a:solidFill>
              </a:rPr>
              <a:t>semantic</a:t>
            </a:r>
            <a:endParaRPr lang="en-US" sz="1800" dirty="0">
              <a:solidFill>
                <a:srgbClr val="1C4072"/>
              </a:solidFill>
            </a:endParaRPr>
          </a:p>
        </p:txBody>
      </p:sp>
      <p:sp>
        <p:nvSpPr>
          <p:cNvPr id="293" name="CuadroTexto 292">
            <a:extLst>
              <a:ext uri="{FF2B5EF4-FFF2-40B4-BE49-F238E27FC236}">
                <a16:creationId xmlns:a16="http://schemas.microsoft.com/office/drawing/2014/main" id="{0A8D18E3-EE9E-1C42-A79B-EAF0141E5E9D}"/>
              </a:ext>
            </a:extLst>
          </p:cNvPr>
          <p:cNvSpPr txBox="1"/>
          <p:nvPr/>
        </p:nvSpPr>
        <p:spPr>
          <a:xfrm rot="18272298">
            <a:off x="19134830" y="24307968"/>
            <a:ext cx="707245" cy="338554"/>
          </a:xfrm>
          <a:prstGeom prst="rect">
            <a:avLst/>
          </a:prstGeom>
          <a:noFill/>
        </p:spPr>
        <p:txBody>
          <a:bodyPr wrap="none" rtlCol="0">
            <a:spAutoFit/>
          </a:bodyPr>
          <a:lstStyle/>
          <a:p>
            <a:r>
              <a:rPr lang="en-US" sz="1600" dirty="0">
                <a:solidFill>
                  <a:srgbClr val="1C4072"/>
                </a:solidFill>
              </a:rPr>
              <a:t>social</a:t>
            </a:r>
            <a:endParaRPr lang="en-US" sz="1800" dirty="0">
              <a:solidFill>
                <a:srgbClr val="1C4072"/>
              </a:solidFill>
            </a:endParaRPr>
          </a:p>
        </p:txBody>
      </p:sp>
      <p:sp>
        <p:nvSpPr>
          <p:cNvPr id="296" name="CuadroTexto 295">
            <a:extLst>
              <a:ext uri="{FF2B5EF4-FFF2-40B4-BE49-F238E27FC236}">
                <a16:creationId xmlns:a16="http://schemas.microsoft.com/office/drawing/2014/main" id="{9F13A209-F3E1-E94F-AFBB-7BEEA8B4DA06}"/>
              </a:ext>
            </a:extLst>
          </p:cNvPr>
          <p:cNvSpPr txBox="1"/>
          <p:nvPr/>
        </p:nvSpPr>
        <p:spPr>
          <a:xfrm rot="18272298">
            <a:off x="21920247" y="24274472"/>
            <a:ext cx="565091" cy="369332"/>
          </a:xfrm>
          <a:prstGeom prst="rect">
            <a:avLst/>
          </a:prstGeom>
          <a:noFill/>
        </p:spPr>
        <p:txBody>
          <a:bodyPr wrap="none" rtlCol="0">
            <a:spAutoFit/>
          </a:bodyPr>
          <a:lstStyle/>
          <a:p>
            <a:r>
              <a:rPr lang="en-US" sz="1800" dirty="0">
                <a:solidFill>
                  <a:srgbClr val="1C4072"/>
                </a:solidFill>
              </a:rPr>
              <a:t>LTL</a:t>
            </a:r>
          </a:p>
        </p:txBody>
      </p:sp>
      <p:sp>
        <p:nvSpPr>
          <p:cNvPr id="297" name="CuadroTexto 296">
            <a:extLst>
              <a:ext uri="{FF2B5EF4-FFF2-40B4-BE49-F238E27FC236}">
                <a16:creationId xmlns:a16="http://schemas.microsoft.com/office/drawing/2014/main" id="{30369797-0206-5440-8618-9252271863F2}"/>
              </a:ext>
            </a:extLst>
          </p:cNvPr>
          <p:cNvSpPr txBox="1"/>
          <p:nvPr/>
        </p:nvSpPr>
        <p:spPr>
          <a:xfrm rot="18272298">
            <a:off x="22566035" y="24276242"/>
            <a:ext cx="569387" cy="369332"/>
          </a:xfrm>
          <a:prstGeom prst="rect">
            <a:avLst/>
          </a:prstGeom>
          <a:noFill/>
        </p:spPr>
        <p:txBody>
          <a:bodyPr wrap="none" rtlCol="0">
            <a:spAutoFit/>
          </a:bodyPr>
          <a:lstStyle/>
          <a:p>
            <a:r>
              <a:rPr lang="en-US" sz="1800" dirty="0">
                <a:solidFill>
                  <a:srgbClr val="1C4072"/>
                </a:solidFill>
              </a:rPr>
              <a:t>IFG</a:t>
            </a:r>
          </a:p>
        </p:txBody>
      </p:sp>
      <p:sp>
        <p:nvSpPr>
          <p:cNvPr id="298" name="CuadroTexto 297">
            <a:extLst>
              <a:ext uri="{FF2B5EF4-FFF2-40B4-BE49-F238E27FC236}">
                <a16:creationId xmlns:a16="http://schemas.microsoft.com/office/drawing/2014/main" id="{BCDAA821-FA3F-4144-A21B-8DEDBF721413}"/>
              </a:ext>
            </a:extLst>
          </p:cNvPr>
          <p:cNvSpPr txBox="1"/>
          <p:nvPr/>
        </p:nvSpPr>
        <p:spPr>
          <a:xfrm rot="18272298">
            <a:off x="23169088" y="24313215"/>
            <a:ext cx="659155" cy="369332"/>
          </a:xfrm>
          <a:prstGeom prst="rect">
            <a:avLst/>
          </a:prstGeom>
          <a:noFill/>
        </p:spPr>
        <p:txBody>
          <a:bodyPr wrap="none" rtlCol="0">
            <a:spAutoFit/>
          </a:bodyPr>
          <a:lstStyle/>
          <a:p>
            <a:r>
              <a:rPr lang="en-US" sz="1800" dirty="0">
                <a:solidFill>
                  <a:srgbClr val="1C4072"/>
                </a:solidFill>
              </a:rPr>
              <a:t>Prec</a:t>
            </a:r>
          </a:p>
        </p:txBody>
      </p:sp>
      <p:sp>
        <p:nvSpPr>
          <p:cNvPr id="299" name="CuadroTexto 298">
            <a:extLst>
              <a:ext uri="{FF2B5EF4-FFF2-40B4-BE49-F238E27FC236}">
                <a16:creationId xmlns:a16="http://schemas.microsoft.com/office/drawing/2014/main" id="{4050E40B-C0A6-0D4F-AEC3-162734313950}"/>
              </a:ext>
            </a:extLst>
          </p:cNvPr>
          <p:cNvSpPr txBox="1"/>
          <p:nvPr/>
        </p:nvSpPr>
        <p:spPr>
          <a:xfrm rot="18272298">
            <a:off x="23851233" y="24285036"/>
            <a:ext cx="590739" cy="369332"/>
          </a:xfrm>
          <a:prstGeom prst="rect">
            <a:avLst/>
          </a:prstGeom>
          <a:noFill/>
        </p:spPr>
        <p:txBody>
          <a:bodyPr wrap="none" rtlCol="0">
            <a:spAutoFit/>
          </a:bodyPr>
          <a:lstStyle/>
          <a:p>
            <a:r>
              <a:rPr lang="en-US" sz="1800" dirty="0">
                <a:solidFill>
                  <a:srgbClr val="1C4072"/>
                </a:solidFill>
              </a:rPr>
              <a:t>ATL</a:t>
            </a:r>
          </a:p>
        </p:txBody>
      </p:sp>
      <p:sp>
        <p:nvSpPr>
          <p:cNvPr id="300" name="CuadroTexto 299">
            <a:extLst>
              <a:ext uri="{FF2B5EF4-FFF2-40B4-BE49-F238E27FC236}">
                <a16:creationId xmlns:a16="http://schemas.microsoft.com/office/drawing/2014/main" id="{801D0FFF-E007-8549-8F3E-E9D12493F649}"/>
              </a:ext>
            </a:extLst>
          </p:cNvPr>
          <p:cNvSpPr txBox="1"/>
          <p:nvPr/>
        </p:nvSpPr>
        <p:spPr>
          <a:xfrm rot="18272298">
            <a:off x="24407254" y="24360752"/>
            <a:ext cx="774571" cy="369332"/>
          </a:xfrm>
          <a:prstGeom prst="rect">
            <a:avLst/>
          </a:prstGeom>
          <a:noFill/>
        </p:spPr>
        <p:txBody>
          <a:bodyPr wrap="none" rtlCol="0">
            <a:spAutoFit/>
          </a:bodyPr>
          <a:lstStyle/>
          <a:p>
            <a:r>
              <a:rPr lang="en-US" sz="1800" dirty="0">
                <a:solidFill>
                  <a:srgbClr val="1C4072"/>
                </a:solidFill>
              </a:rPr>
              <a:t>aPFC</a:t>
            </a:r>
          </a:p>
        </p:txBody>
      </p:sp>
      <p:sp>
        <p:nvSpPr>
          <p:cNvPr id="301" name="CuadroTexto 300">
            <a:extLst>
              <a:ext uri="{FF2B5EF4-FFF2-40B4-BE49-F238E27FC236}">
                <a16:creationId xmlns:a16="http://schemas.microsoft.com/office/drawing/2014/main" id="{058471A4-8990-FD47-80A1-FA227F6FBEC4}"/>
              </a:ext>
            </a:extLst>
          </p:cNvPr>
          <p:cNvSpPr txBox="1"/>
          <p:nvPr/>
        </p:nvSpPr>
        <p:spPr>
          <a:xfrm rot="18272298">
            <a:off x="25196255" y="24244550"/>
            <a:ext cx="492443" cy="369332"/>
          </a:xfrm>
          <a:prstGeom prst="rect">
            <a:avLst/>
          </a:prstGeom>
          <a:noFill/>
        </p:spPr>
        <p:txBody>
          <a:bodyPr wrap="none" rtlCol="0">
            <a:spAutoFit/>
          </a:bodyPr>
          <a:lstStyle/>
          <a:p>
            <a:r>
              <a:rPr lang="en-US" sz="1800" dirty="0">
                <a:solidFill>
                  <a:srgbClr val="1C4072"/>
                </a:solidFill>
              </a:rPr>
              <a:t>Ins</a:t>
            </a:r>
          </a:p>
        </p:txBody>
      </p:sp>
      <p:sp>
        <p:nvSpPr>
          <p:cNvPr id="302" name="CuadroTexto 301">
            <a:extLst>
              <a:ext uri="{FF2B5EF4-FFF2-40B4-BE49-F238E27FC236}">
                <a16:creationId xmlns:a16="http://schemas.microsoft.com/office/drawing/2014/main" id="{1CDB4E02-4EA6-E147-A6C7-74C05F032C7D}"/>
              </a:ext>
            </a:extLst>
          </p:cNvPr>
          <p:cNvSpPr txBox="1"/>
          <p:nvPr/>
        </p:nvSpPr>
        <p:spPr>
          <a:xfrm rot="18272298">
            <a:off x="25754424" y="24318497"/>
            <a:ext cx="671979" cy="369332"/>
          </a:xfrm>
          <a:prstGeom prst="rect">
            <a:avLst/>
          </a:prstGeom>
          <a:noFill/>
        </p:spPr>
        <p:txBody>
          <a:bodyPr wrap="none" rtlCol="0">
            <a:spAutoFit/>
          </a:bodyPr>
          <a:lstStyle/>
          <a:p>
            <a:r>
              <a:rPr lang="en-US" sz="1800" dirty="0">
                <a:solidFill>
                  <a:srgbClr val="1C4072"/>
                </a:solidFill>
              </a:rPr>
              <a:t>ACC</a:t>
            </a:r>
          </a:p>
        </p:txBody>
      </p:sp>
      <p:sp>
        <p:nvSpPr>
          <p:cNvPr id="303" name="CuadroTexto 302">
            <a:extLst>
              <a:ext uri="{FF2B5EF4-FFF2-40B4-BE49-F238E27FC236}">
                <a16:creationId xmlns:a16="http://schemas.microsoft.com/office/drawing/2014/main" id="{5557430C-71F3-D242-AA3F-070124541845}"/>
              </a:ext>
            </a:extLst>
          </p:cNvPr>
          <p:cNvSpPr txBox="1"/>
          <p:nvPr/>
        </p:nvSpPr>
        <p:spPr>
          <a:xfrm rot="18272298">
            <a:off x="26402361" y="24318497"/>
            <a:ext cx="671979" cy="369332"/>
          </a:xfrm>
          <a:prstGeom prst="rect">
            <a:avLst/>
          </a:prstGeom>
          <a:noFill/>
        </p:spPr>
        <p:txBody>
          <a:bodyPr wrap="none" rtlCol="0">
            <a:spAutoFit/>
          </a:bodyPr>
          <a:lstStyle/>
          <a:p>
            <a:r>
              <a:rPr lang="en-US" sz="1800" dirty="0">
                <a:solidFill>
                  <a:srgbClr val="1C4072"/>
                </a:solidFill>
              </a:rPr>
              <a:t>PCC</a:t>
            </a:r>
          </a:p>
        </p:txBody>
      </p:sp>
      <p:sp>
        <p:nvSpPr>
          <p:cNvPr id="304" name="CuadroTexto 303">
            <a:extLst>
              <a:ext uri="{FF2B5EF4-FFF2-40B4-BE49-F238E27FC236}">
                <a16:creationId xmlns:a16="http://schemas.microsoft.com/office/drawing/2014/main" id="{D72024E2-0168-974F-999A-DCF24C6CBC12}"/>
              </a:ext>
            </a:extLst>
          </p:cNvPr>
          <p:cNvSpPr txBox="1"/>
          <p:nvPr/>
        </p:nvSpPr>
        <p:spPr>
          <a:xfrm rot="18272298">
            <a:off x="27152888" y="24233986"/>
            <a:ext cx="466794" cy="369332"/>
          </a:xfrm>
          <a:prstGeom prst="rect">
            <a:avLst/>
          </a:prstGeom>
          <a:noFill/>
        </p:spPr>
        <p:txBody>
          <a:bodyPr wrap="none" rtlCol="0">
            <a:spAutoFit/>
          </a:bodyPr>
          <a:lstStyle/>
          <a:p>
            <a:r>
              <a:rPr lang="en-US" sz="1800" dirty="0">
                <a:solidFill>
                  <a:srgbClr val="1C4072"/>
                </a:solidFill>
              </a:rPr>
              <a:t>V1</a:t>
            </a:r>
          </a:p>
        </p:txBody>
      </p:sp>
      <p:sp>
        <p:nvSpPr>
          <p:cNvPr id="305" name="CuadroTexto 304">
            <a:extLst>
              <a:ext uri="{FF2B5EF4-FFF2-40B4-BE49-F238E27FC236}">
                <a16:creationId xmlns:a16="http://schemas.microsoft.com/office/drawing/2014/main" id="{AE7C74C3-B2A2-1E44-A9CF-B0E513BFBF55}"/>
              </a:ext>
            </a:extLst>
          </p:cNvPr>
          <p:cNvSpPr txBox="1"/>
          <p:nvPr/>
        </p:nvSpPr>
        <p:spPr>
          <a:xfrm rot="18272298">
            <a:off x="28121494" y="24509340"/>
            <a:ext cx="1196161" cy="338554"/>
          </a:xfrm>
          <a:prstGeom prst="rect">
            <a:avLst/>
          </a:prstGeom>
          <a:noFill/>
        </p:spPr>
        <p:txBody>
          <a:bodyPr wrap="none" rtlCol="0">
            <a:spAutoFit/>
          </a:bodyPr>
          <a:lstStyle/>
          <a:p>
            <a:r>
              <a:rPr lang="en-US" sz="1600" dirty="0">
                <a:solidFill>
                  <a:srgbClr val="1C4072"/>
                </a:solidFill>
              </a:rPr>
              <a:t>likableness</a:t>
            </a:r>
            <a:endParaRPr lang="en-US" sz="1800" dirty="0">
              <a:solidFill>
                <a:srgbClr val="1C4072"/>
              </a:solidFill>
            </a:endParaRPr>
          </a:p>
        </p:txBody>
      </p:sp>
      <p:pic>
        <p:nvPicPr>
          <p:cNvPr id="362" name="Imagen 361">
            <a:extLst>
              <a:ext uri="{FF2B5EF4-FFF2-40B4-BE49-F238E27FC236}">
                <a16:creationId xmlns:a16="http://schemas.microsoft.com/office/drawing/2014/main" id="{3681F982-AE0A-144D-8459-FBFB72237FE7}"/>
              </a:ext>
            </a:extLst>
          </p:cNvPr>
          <p:cNvPicPr>
            <a:picLocks noChangeAspect="1"/>
          </p:cNvPicPr>
          <p:nvPr/>
        </p:nvPicPr>
        <p:blipFill>
          <a:blip r:embed="rId26"/>
          <a:stretch>
            <a:fillRect/>
          </a:stretch>
        </p:blipFill>
        <p:spPr>
          <a:xfrm>
            <a:off x="793895" y="37807843"/>
            <a:ext cx="429670" cy="327781"/>
          </a:xfrm>
          <a:prstGeom prst="rect">
            <a:avLst/>
          </a:prstGeom>
        </p:spPr>
      </p:pic>
      <p:sp>
        <p:nvSpPr>
          <p:cNvPr id="306" name="CuadroTexto 305">
            <a:extLst>
              <a:ext uri="{FF2B5EF4-FFF2-40B4-BE49-F238E27FC236}">
                <a16:creationId xmlns:a16="http://schemas.microsoft.com/office/drawing/2014/main" id="{AC42678C-DA33-0644-AE08-78B8E2108905}"/>
              </a:ext>
            </a:extLst>
          </p:cNvPr>
          <p:cNvSpPr txBox="1"/>
          <p:nvPr/>
        </p:nvSpPr>
        <p:spPr>
          <a:xfrm rot="18272298">
            <a:off x="28961891" y="24298513"/>
            <a:ext cx="684290" cy="338554"/>
          </a:xfrm>
          <a:prstGeom prst="rect">
            <a:avLst/>
          </a:prstGeom>
          <a:noFill/>
        </p:spPr>
        <p:txBody>
          <a:bodyPr wrap="none" rtlCol="0">
            <a:spAutoFit/>
          </a:bodyPr>
          <a:lstStyle/>
          <a:p>
            <a:r>
              <a:rPr lang="en-US" sz="1600" dirty="0">
                <a:solidFill>
                  <a:srgbClr val="1C4072"/>
                </a:solidFill>
              </a:rPr>
              <a:t>affect</a:t>
            </a:r>
            <a:endParaRPr lang="en-US" sz="1800" dirty="0">
              <a:solidFill>
                <a:srgbClr val="1C4072"/>
              </a:solidFill>
            </a:endParaRPr>
          </a:p>
        </p:txBody>
      </p:sp>
      <p:pic>
        <p:nvPicPr>
          <p:cNvPr id="308" name="Imagen 307">
            <a:extLst>
              <a:ext uri="{FF2B5EF4-FFF2-40B4-BE49-F238E27FC236}">
                <a16:creationId xmlns:a16="http://schemas.microsoft.com/office/drawing/2014/main" id="{AF757EBC-694C-9140-A88C-675AD454782E}"/>
              </a:ext>
            </a:extLst>
          </p:cNvPr>
          <p:cNvPicPr>
            <a:picLocks noChangeAspect="1"/>
          </p:cNvPicPr>
          <p:nvPr/>
        </p:nvPicPr>
        <p:blipFill>
          <a:blip r:embed="rId26"/>
          <a:stretch>
            <a:fillRect/>
          </a:stretch>
        </p:blipFill>
        <p:spPr>
          <a:xfrm>
            <a:off x="18885438" y="15729980"/>
            <a:ext cx="429670" cy="327781"/>
          </a:xfrm>
          <a:prstGeom prst="rect">
            <a:avLst/>
          </a:prstGeom>
        </p:spPr>
      </p:pic>
      <p:sp>
        <p:nvSpPr>
          <p:cNvPr id="309" name="CuadroTexto 308">
            <a:extLst>
              <a:ext uri="{FF2B5EF4-FFF2-40B4-BE49-F238E27FC236}">
                <a16:creationId xmlns:a16="http://schemas.microsoft.com/office/drawing/2014/main" id="{43BA51C8-6462-B542-8E0D-242E847FC810}"/>
              </a:ext>
            </a:extLst>
          </p:cNvPr>
          <p:cNvSpPr txBox="1"/>
          <p:nvPr/>
        </p:nvSpPr>
        <p:spPr>
          <a:xfrm>
            <a:off x="19406242" y="15536615"/>
            <a:ext cx="9819963" cy="1015663"/>
          </a:xfrm>
          <a:prstGeom prst="rect">
            <a:avLst/>
          </a:prstGeom>
          <a:noFill/>
        </p:spPr>
        <p:txBody>
          <a:bodyPr wrap="square" rtlCol="0">
            <a:spAutoFit/>
          </a:bodyPr>
          <a:lstStyle/>
          <a:p>
            <a:r>
              <a:rPr lang="en-US" sz="2000" dirty="0">
                <a:solidFill>
                  <a:srgbClr val="1C4072"/>
                </a:solidFill>
              </a:rPr>
              <a:t>Behavioral ratings show that participants could clearly identify highly likable as well as highly unlikable social concepts (</a:t>
            </a:r>
            <a:r>
              <a:rPr lang="en-US" sz="2000" i="1" dirty="0">
                <a:solidFill>
                  <a:srgbClr val="1C4072"/>
                </a:solidFill>
              </a:rPr>
              <a:t>orange</a:t>
            </a:r>
            <a:r>
              <a:rPr lang="en-US" sz="2000" dirty="0">
                <a:solidFill>
                  <a:srgbClr val="1C4072"/>
                </a:solidFill>
              </a:rPr>
              <a:t>), whereas they rated the affective component of social concepts (</a:t>
            </a:r>
            <a:r>
              <a:rPr lang="en-US" sz="2000" i="1" dirty="0">
                <a:solidFill>
                  <a:srgbClr val="1C4072"/>
                </a:solidFill>
              </a:rPr>
              <a:t>blue</a:t>
            </a:r>
            <a:r>
              <a:rPr lang="en-US" sz="2000" dirty="0">
                <a:solidFill>
                  <a:srgbClr val="1C4072"/>
                </a:solidFill>
              </a:rPr>
              <a:t>) in a less unambiguous fashion.</a:t>
            </a:r>
          </a:p>
        </p:txBody>
      </p:sp>
      <p:pic>
        <p:nvPicPr>
          <p:cNvPr id="310" name="Imagen 309">
            <a:extLst>
              <a:ext uri="{FF2B5EF4-FFF2-40B4-BE49-F238E27FC236}">
                <a16:creationId xmlns:a16="http://schemas.microsoft.com/office/drawing/2014/main" id="{D06015C9-4CF6-4648-BF7B-0CDBBD3C6DFA}"/>
              </a:ext>
            </a:extLst>
          </p:cNvPr>
          <p:cNvPicPr>
            <a:picLocks noChangeAspect="1"/>
          </p:cNvPicPr>
          <p:nvPr/>
        </p:nvPicPr>
        <p:blipFill>
          <a:blip r:embed="rId26"/>
          <a:stretch>
            <a:fillRect/>
          </a:stretch>
        </p:blipFill>
        <p:spPr>
          <a:xfrm>
            <a:off x="18885241" y="16960389"/>
            <a:ext cx="429670" cy="327781"/>
          </a:xfrm>
          <a:prstGeom prst="rect">
            <a:avLst/>
          </a:prstGeom>
        </p:spPr>
      </p:pic>
      <p:sp>
        <p:nvSpPr>
          <p:cNvPr id="311" name="CuadroTexto 310">
            <a:extLst>
              <a:ext uri="{FF2B5EF4-FFF2-40B4-BE49-F238E27FC236}">
                <a16:creationId xmlns:a16="http://schemas.microsoft.com/office/drawing/2014/main" id="{75C1636D-C185-BB41-9A3D-3D8340F5F911}"/>
              </a:ext>
            </a:extLst>
          </p:cNvPr>
          <p:cNvSpPr txBox="1"/>
          <p:nvPr/>
        </p:nvSpPr>
        <p:spPr>
          <a:xfrm>
            <a:off x="19406046" y="16734693"/>
            <a:ext cx="10029730" cy="707886"/>
          </a:xfrm>
          <a:prstGeom prst="rect">
            <a:avLst/>
          </a:prstGeom>
          <a:noFill/>
        </p:spPr>
        <p:txBody>
          <a:bodyPr wrap="square" rtlCol="0">
            <a:spAutoFit/>
          </a:bodyPr>
          <a:lstStyle/>
          <a:p>
            <a:r>
              <a:rPr lang="en-US" sz="2000" dirty="0">
                <a:solidFill>
                  <a:srgbClr val="1C4072"/>
                </a:solidFill>
              </a:rPr>
              <a:t>Subjective ratings suggest that the </a:t>
            </a:r>
            <a:r>
              <a:rPr lang="en-US" sz="2000" i="1" dirty="0">
                <a:solidFill>
                  <a:srgbClr val="1C4072"/>
                </a:solidFill>
              </a:rPr>
              <a:t>likableness </a:t>
            </a:r>
            <a:r>
              <a:rPr lang="en-US" sz="2000" dirty="0">
                <a:solidFill>
                  <a:srgbClr val="1C4072"/>
                </a:solidFill>
              </a:rPr>
              <a:t>of others’ behavior weighs more heavily on how we represent social knowledge than its </a:t>
            </a:r>
            <a:r>
              <a:rPr lang="en-US" sz="2000" i="1" dirty="0">
                <a:solidFill>
                  <a:srgbClr val="1C4072"/>
                </a:solidFill>
              </a:rPr>
              <a:t>affection.</a:t>
            </a:r>
            <a:endParaRPr lang="en-US" sz="2000" dirty="0">
              <a:solidFill>
                <a:srgbClr val="1C4072"/>
              </a:solidFill>
            </a:endParaRPr>
          </a:p>
        </p:txBody>
      </p:sp>
      <p:pic>
        <p:nvPicPr>
          <p:cNvPr id="313" name="Imagen 312">
            <a:extLst>
              <a:ext uri="{FF2B5EF4-FFF2-40B4-BE49-F238E27FC236}">
                <a16:creationId xmlns:a16="http://schemas.microsoft.com/office/drawing/2014/main" id="{A851D894-8D3D-1942-9BB7-F6BA66960D5D}"/>
              </a:ext>
            </a:extLst>
          </p:cNvPr>
          <p:cNvPicPr>
            <a:picLocks noChangeAspect="1"/>
          </p:cNvPicPr>
          <p:nvPr/>
        </p:nvPicPr>
        <p:blipFill>
          <a:blip r:embed="rId26"/>
          <a:stretch>
            <a:fillRect/>
          </a:stretch>
        </p:blipFill>
        <p:spPr>
          <a:xfrm>
            <a:off x="11383326" y="12696129"/>
            <a:ext cx="429670" cy="327781"/>
          </a:xfrm>
          <a:prstGeom prst="rect">
            <a:avLst/>
          </a:prstGeom>
        </p:spPr>
      </p:pic>
      <p:sp>
        <p:nvSpPr>
          <p:cNvPr id="314" name="CuadroTexto 313">
            <a:extLst>
              <a:ext uri="{FF2B5EF4-FFF2-40B4-BE49-F238E27FC236}">
                <a16:creationId xmlns:a16="http://schemas.microsoft.com/office/drawing/2014/main" id="{A8987A0D-C871-5C40-8F1B-5C92B9F6879B}"/>
              </a:ext>
            </a:extLst>
          </p:cNvPr>
          <p:cNvSpPr txBox="1"/>
          <p:nvPr/>
        </p:nvSpPr>
        <p:spPr>
          <a:xfrm>
            <a:off x="11904131" y="12529369"/>
            <a:ext cx="6247416" cy="1015663"/>
          </a:xfrm>
          <a:prstGeom prst="rect">
            <a:avLst/>
          </a:prstGeom>
          <a:noFill/>
        </p:spPr>
        <p:txBody>
          <a:bodyPr wrap="none" rtlCol="0">
            <a:spAutoFit/>
          </a:bodyPr>
          <a:lstStyle/>
          <a:p>
            <a:r>
              <a:rPr lang="en-US" sz="2000" dirty="0">
                <a:solidFill>
                  <a:srgbClr val="1C4072"/>
                </a:solidFill>
              </a:rPr>
              <a:t>The intraclass correlation coefficient (ICC) shows that</a:t>
            </a:r>
          </a:p>
          <a:p>
            <a:r>
              <a:rPr lang="en-US" sz="2000" dirty="0">
                <a:solidFill>
                  <a:srgbClr val="1C4072"/>
                </a:solidFill>
              </a:rPr>
              <a:t>test-retest reliability of the subjective ratings was fair </a:t>
            </a:r>
          </a:p>
          <a:p>
            <a:r>
              <a:rPr lang="en-US" sz="2000" dirty="0">
                <a:solidFill>
                  <a:srgbClr val="1C4072"/>
                </a:solidFill>
              </a:rPr>
              <a:t>for </a:t>
            </a:r>
            <a:r>
              <a:rPr lang="en-US" sz="2000" i="1" dirty="0">
                <a:solidFill>
                  <a:srgbClr val="1C4072"/>
                </a:solidFill>
              </a:rPr>
              <a:t>affect</a:t>
            </a:r>
            <a:r>
              <a:rPr lang="en-US" sz="2000" dirty="0">
                <a:solidFill>
                  <a:srgbClr val="1C4072"/>
                </a:solidFill>
              </a:rPr>
              <a:t> ratings and excellent for </a:t>
            </a:r>
            <a:r>
              <a:rPr lang="en-US" sz="2000" i="1" dirty="0">
                <a:solidFill>
                  <a:srgbClr val="1C4072"/>
                </a:solidFill>
              </a:rPr>
              <a:t>likableness </a:t>
            </a:r>
            <a:r>
              <a:rPr lang="en-US" sz="2000" dirty="0">
                <a:solidFill>
                  <a:srgbClr val="1C4072"/>
                </a:solidFill>
              </a:rPr>
              <a:t>ratings</a:t>
            </a:r>
            <a:r>
              <a:rPr lang="en-US" sz="2000" i="1" dirty="0">
                <a:solidFill>
                  <a:srgbClr val="1C4072"/>
                </a:solidFill>
              </a:rPr>
              <a:t>.</a:t>
            </a:r>
            <a:endParaRPr lang="en-US" sz="2000" dirty="0">
              <a:solidFill>
                <a:srgbClr val="1C4072"/>
              </a:solidFill>
            </a:endParaRPr>
          </a:p>
        </p:txBody>
      </p:sp>
      <p:pic>
        <p:nvPicPr>
          <p:cNvPr id="317" name="Imagen 316">
            <a:extLst>
              <a:ext uri="{FF2B5EF4-FFF2-40B4-BE49-F238E27FC236}">
                <a16:creationId xmlns:a16="http://schemas.microsoft.com/office/drawing/2014/main" id="{1905FF74-FECE-664A-9F0C-E17B0943E2D6}"/>
              </a:ext>
            </a:extLst>
          </p:cNvPr>
          <p:cNvPicPr>
            <a:picLocks noChangeAspect="1"/>
          </p:cNvPicPr>
          <p:nvPr/>
        </p:nvPicPr>
        <p:blipFill>
          <a:blip r:embed="rId26"/>
          <a:stretch>
            <a:fillRect/>
          </a:stretch>
        </p:blipFill>
        <p:spPr>
          <a:xfrm>
            <a:off x="807687" y="16733489"/>
            <a:ext cx="429670" cy="327781"/>
          </a:xfrm>
          <a:prstGeom prst="rect">
            <a:avLst/>
          </a:prstGeom>
        </p:spPr>
      </p:pic>
      <p:sp>
        <p:nvSpPr>
          <p:cNvPr id="318" name="CuadroTexto 317">
            <a:extLst>
              <a:ext uri="{FF2B5EF4-FFF2-40B4-BE49-F238E27FC236}">
                <a16:creationId xmlns:a16="http://schemas.microsoft.com/office/drawing/2014/main" id="{EC437AF6-F977-464D-86EF-41F3404D05C8}"/>
              </a:ext>
            </a:extLst>
          </p:cNvPr>
          <p:cNvSpPr txBox="1"/>
          <p:nvPr/>
        </p:nvSpPr>
        <p:spPr>
          <a:xfrm>
            <a:off x="1328492" y="16491356"/>
            <a:ext cx="8889286" cy="707886"/>
          </a:xfrm>
          <a:prstGeom prst="rect">
            <a:avLst/>
          </a:prstGeom>
          <a:noFill/>
        </p:spPr>
        <p:txBody>
          <a:bodyPr wrap="square" rtlCol="0">
            <a:spAutoFit/>
          </a:bodyPr>
          <a:lstStyle/>
          <a:p>
            <a:r>
              <a:rPr lang="en-US" sz="2000" dirty="0">
                <a:solidFill>
                  <a:srgbClr val="1C4072"/>
                </a:solidFill>
              </a:rPr>
              <a:t>We asked participants (</a:t>
            </a:r>
            <a:r>
              <a:rPr lang="en-US" sz="2000" i="1" dirty="0">
                <a:solidFill>
                  <a:srgbClr val="1C4072"/>
                </a:solidFill>
              </a:rPr>
              <a:t>n</a:t>
            </a:r>
            <a:r>
              <a:rPr lang="en-US" sz="2000" dirty="0">
                <a:solidFill>
                  <a:srgbClr val="1C4072"/>
                </a:solidFill>
              </a:rPr>
              <a:t> = 30) to rate on a scale from 0 to 100 how </a:t>
            </a:r>
            <a:r>
              <a:rPr lang="en-US" sz="2000" i="1" dirty="0">
                <a:solidFill>
                  <a:srgbClr val="1C4072"/>
                </a:solidFill>
              </a:rPr>
              <a:t>likable</a:t>
            </a:r>
            <a:r>
              <a:rPr lang="en-US" sz="2000" dirty="0">
                <a:solidFill>
                  <a:srgbClr val="1C4072"/>
                </a:solidFill>
              </a:rPr>
              <a:t> and</a:t>
            </a:r>
            <a:r>
              <a:rPr lang="en-US" sz="2000" i="1" dirty="0">
                <a:solidFill>
                  <a:srgbClr val="1C4072"/>
                </a:solidFill>
              </a:rPr>
              <a:t> affectionate</a:t>
            </a:r>
            <a:r>
              <a:rPr lang="en-US" sz="2000" dirty="0">
                <a:solidFill>
                  <a:srgbClr val="1C4072"/>
                </a:solidFill>
              </a:rPr>
              <a:t> was each social concept before and after the scanning.</a:t>
            </a:r>
            <a:endParaRPr lang="en-US" sz="2000" i="1" dirty="0">
              <a:solidFill>
                <a:srgbClr val="1C4072"/>
              </a:solidFill>
            </a:endParaRPr>
          </a:p>
        </p:txBody>
      </p:sp>
      <p:pic>
        <p:nvPicPr>
          <p:cNvPr id="319" name="Imagen 318">
            <a:extLst>
              <a:ext uri="{FF2B5EF4-FFF2-40B4-BE49-F238E27FC236}">
                <a16:creationId xmlns:a16="http://schemas.microsoft.com/office/drawing/2014/main" id="{E2CA1B0D-2F2A-864D-90A5-FB8BF88FAAEE}"/>
              </a:ext>
            </a:extLst>
          </p:cNvPr>
          <p:cNvPicPr>
            <a:picLocks noChangeAspect="1"/>
          </p:cNvPicPr>
          <p:nvPr/>
        </p:nvPicPr>
        <p:blipFill>
          <a:blip r:embed="rId26"/>
          <a:stretch>
            <a:fillRect/>
          </a:stretch>
        </p:blipFill>
        <p:spPr>
          <a:xfrm>
            <a:off x="802263" y="17596038"/>
            <a:ext cx="429670" cy="327781"/>
          </a:xfrm>
          <a:prstGeom prst="rect">
            <a:avLst/>
          </a:prstGeom>
        </p:spPr>
      </p:pic>
      <p:sp>
        <p:nvSpPr>
          <p:cNvPr id="320" name="CuadroTexto 319">
            <a:extLst>
              <a:ext uri="{FF2B5EF4-FFF2-40B4-BE49-F238E27FC236}">
                <a16:creationId xmlns:a16="http://schemas.microsoft.com/office/drawing/2014/main" id="{2C17F8AB-4336-3046-8C03-DAFCD028E032}"/>
              </a:ext>
            </a:extLst>
          </p:cNvPr>
          <p:cNvSpPr txBox="1"/>
          <p:nvPr/>
        </p:nvSpPr>
        <p:spPr>
          <a:xfrm>
            <a:off x="1323068" y="17353905"/>
            <a:ext cx="8889286" cy="1015663"/>
          </a:xfrm>
          <a:prstGeom prst="rect">
            <a:avLst/>
          </a:prstGeom>
          <a:noFill/>
        </p:spPr>
        <p:txBody>
          <a:bodyPr wrap="square" rtlCol="0">
            <a:spAutoFit/>
          </a:bodyPr>
          <a:lstStyle/>
          <a:p>
            <a:r>
              <a:rPr lang="en-US" sz="2000" dirty="0">
                <a:solidFill>
                  <a:srgbClr val="1C4072"/>
                </a:solidFill>
              </a:rPr>
              <a:t>During the fMRI session participants listened to short </a:t>
            </a:r>
            <a:r>
              <a:rPr lang="en-US" sz="2000" b="1" dirty="0">
                <a:solidFill>
                  <a:srgbClr val="1C4072"/>
                </a:solidFill>
              </a:rPr>
              <a:t>definitions of social concepts </a:t>
            </a:r>
            <a:r>
              <a:rPr lang="en-US" sz="2000" dirty="0">
                <a:solidFill>
                  <a:srgbClr val="1C4072"/>
                </a:solidFill>
              </a:rPr>
              <a:t>and then mentally simulated another individual behaving the way it was described in the definition:</a:t>
            </a:r>
          </a:p>
        </p:txBody>
      </p:sp>
      <p:pic>
        <p:nvPicPr>
          <p:cNvPr id="321" name="Imagen 320">
            <a:extLst>
              <a:ext uri="{FF2B5EF4-FFF2-40B4-BE49-F238E27FC236}">
                <a16:creationId xmlns:a16="http://schemas.microsoft.com/office/drawing/2014/main" id="{CAC7D7CE-DF4A-5541-9292-29BCB887CEB0}"/>
              </a:ext>
            </a:extLst>
          </p:cNvPr>
          <p:cNvPicPr>
            <a:picLocks noChangeAspect="1"/>
          </p:cNvPicPr>
          <p:nvPr/>
        </p:nvPicPr>
        <p:blipFill>
          <a:blip r:embed="rId26"/>
          <a:stretch>
            <a:fillRect/>
          </a:stretch>
        </p:blipFill>
        <p:spPr>
          <a:xfrm>
            <a:off x="802263" y="22420574"/>
            <a:ext cx="429670" cy="327781"/>
          </a:xfrm>
          <a:prstGeom prst="rect">
            <a:avLst/>
          </a:prstGeom>
        </p:spPr>
      </p:pic>
      <p:sp>
        <p:nvSpPr>
          <p:cNvPr id="322" name="CuadroTexto 321">
            <a:extLst>
              <a:ext uri="{FF2B5EF4-FFF2-40B4-BE49-F238E27FC236}">
                <a16:creationId xmlns:a16="http://schemas.microsoft.com/office/drawing/2014/main" id="{000765A3-1AA3-C744-A580-58C17F3A8EFB}"/>
              </a:ext>
            </a:extLst>
          </p:cNvPr>
          <p:cNvSpPr txBox="1"/>
          <p:nvPr/>
        </p:nvSpPr>
        <p:spPr>
          <a:xfrm>
            <a:off x="1323068" y="22178441"/>
            <a:ext cx="8889286" cy="707886"/>
          </a:xfrm>
          <a:prstGeom prst="rect">
            <a:avLst/>
          </a:prstGeom>
          <a:noFill/>
        </p:spPr>
        <p:txBody>
          <a:bodyPr wrap="square" rtlCol="0">
            <a:spAutoFit/>
          </a:bodyPr>
          <a:lstStyle/>
          <a:p>
            <a:r>
              <a:rPr lang="en-US" sz="2000" dirty="0">
                <a:solidFill>
                  <a:srgbClr val="1C4072"/>
                </a:solidFill>
              </a:rPr>
              <a:t>A scanning session was composed of 8 functional runs and a structural run halfway through the session.</a:t>
            </a:r>
          </a:p>
        </p:txBody>
      </p:sp>
      <p:sp>
        <p:nvSpPr>
          <p:cNvPr id="363" name="CuadroTexto 362">
            <a:extLst>
              <a:ext uri="{FF2B5EF4-FFF2-40B4-BE49-F238E27FC236}">
                <a16:creationId xmlns:a16="http://schemas.microsoft.com/office/drawing/2014/main" id="{D9AB6FB6-1979-9641-A41F-DDD1DB5FD2DC}"/>
              </a:ext>
            </a:extLst>
          </p:cNvPr>
          <p:cNvSpPr txBox="1"/>
          <p:nvPr/>
        </p:nvSpPr>
        <p:spPr>
          <a:xfrm>
            <a:off x="1314699" y="37565710"/>
            <a:ext cx="8980421" cy="1015663"/>
          </a:xfrm>
          <a:prstGeom prst="rect">
            <a:avLst/>
          </a:prstGeom>
          <a:noFill/>
        </p:spPr>
        <p:txBody>
          <a:bodyPr wrap="square" rtlCol="0">
            <a:spAutoFit/>
          </a:bodyPr>
          <a:lstStyle/>
          <a:p>
            <a:r>
              <a:rPr lang="en-US" sz="2000" dirty="0">
                <a:solidFill>
                  <a:srgbClr val="1C4072"/>
                </a:solidFill>
              </a:rPr>
              <a:t>Canonical semantic regions outperformed putative social regions when classifying distinct classes of conceptual knowledge about others. Particularly, the lateral temporal lobe (LTL) contains especially rich social information.</a:t>
            </a:r>
          </a:p>
        </p:txBody>
      </p:sp>
      <p:sp>
        <p:nvSpPr>
          <p:cNvPr id="365" name="CuadroTexto 364">
            <a:extLst>
              <a:ext uri="{FF2B5EF4-FFF2-40B4-BE49-F238E27FC236}">
                <a16:creationId xmlns:a16="http://schemas.microsoft.com/office/drawing/2014/main" id="{E22D494B-FE1D-0644-93FF-00069A7CD87E}"/>
              </a:ext>
            </a:extLst>
          </p:cNvPr>
          <p:cNvSpPr txBox="1"/>
          <p:nvPr/>
        </p:nvSpPr>
        <p:spPr>
          <a:xfrm>
            <a:off x="1314700" y="40108433"/>
            <a:ext cx="8889286" cy="400110"/>
          </a:xfrm>
          <a:prstGeom prst="rect">
            <a:avLst/>
          </a:prstGeom>
          <a:noFill/>
        </p:spPr>
        <p:txBody>
          <a:bodyPr wrap="square" rtlCol="0">
            <a:spAutoFit/>
          </a:bodyPr>
          <a:lstStyle/>
          <a:p>
            <a:endParaRPr lang="en-US" sz="2000" dirty="0">
              <a:solidFill>
                <a:srgbClr val="1C4072"/>
              </a:solidFill>
            </a:endParaRPr>
          </a:p>
        </p:txBody>
      </p:sp>
      <p:pic>
        <p:nvPicPr>
          <p:cNvPr id="325" name="Imagen 324">
            <a:extLst>
              <a:ext uri="{FF2B5EF4-FFF2-40B4-BE49-F238E27FC236}">
                <a16:creationId xmlns:a16="http://schemas.microsoft.com/office/drawing/2014/main" id="{B0B2DA3F-1A35-354C-8AAD-1D7628B51499}"/>
              </a:ext>
            </a:extLst>
          </p:cNvPr>
          <p:cNvPicPr>
            <a:picLocks noChangeAspect="1"/>
          </p:cNvPicPr>
          <p:nvPr/>
        </p:nvPicPr>
        <p:blipFill>
          <a:blip r:embed="rId26"/>
          <a:stretch>
            <a:fillRect/>
          </a:stretch>
        </p:blipFill>
        <p:spPr>
          <a:xfrm>
            <a:off x="802263" y="23414845"/>
            <a:ext cx="429670" cy="327781"/>
          </a:xfrm>
          <a:prstGeom prst="rect">
            <a:avLst/>
          </a:prstGeom>
        </p:spPr>
      </p:pic>
      <p:sp>
        <p:nvSpPr>
          <p:cNvPr id="326" name="CuadroTexto 325">
            <a:extLst>
              <a:ext uri="{FF2B5EF4-FFF2-40B4-BE49-F238E27FC236}">
                <a16:creationId xmlns:a16="http://schemas.microsoft.com/office/drawing/2014/main" id="{1E89A191-4F95-CB47-B8E8-7D77D9B62AB5}"/>
              </a:ext>
            </a:extLst>
          </p:cNvPr>
          <p:cNvSpPr txBox="1"/>
          <p:nvPr/>
        </p:nvSpPr>
        <p:spPr>
          <a:xfrm>
            <a:off x="1324606" y="23186553"/>
            <a:ext cx="8889286" cy="1631216"/>
          </a:xfrm>
          <a:prstGeom prst="rect">
            <a:avLst/>
          </a:prstGeom>
          <a:noFill/>
        </p:spPr>
        <p:txBody>
          <a:bodyPr wrap="square" rtlCol="0">
            <a:spAutoFit/>
          </a:bodyPr>
          <a:lstStyle/>
          <a:p>
            <a:r>
              <a:rPr lang="en-US" sz="2000" dirty="0">
                <a:solidFill>
                  <a:srgbClr val="1C4072"/>
                </a:solidFill>
              </a:rPr>
              <a:t>Each functional run contained 36 trials </a:t>
            </a:r>
          </a:p>
          <a:p>
            <a:r>
              <a:rPr lang="en-US" sz="2000" dirty="0">
                <a:solidFill>
                  <a:srgbClr val="1C4072"/>
                </a:solidFill>
              </a:rPr>
              <a:t>(one trial per social concept; 9 concepts for each concept class). A trial consisted on the auditory presentation of the definition of the social concept for 3 seconds followed by another short period of 3 seconds to </a:t>
            </a:r>
            <a:r>
              <a:rPr lang="en-US" sz="2000" b="1" dirty="0">
                <a:solidFill>
                  <a:srgbClr val="1C4072"/>
                </a:solidFill>
              </a:rPr>
              <a:t>mentally simulate the referred behavior</a:t>
            </a:r>
            <a:r>
              <a:rPr lang="en-US" sz="2000" dirty="0">
                <a:solidFill>
                  <a:srgbClr val="1C4072"/>
                </a:solidFill>
              </a:rPr>
              <a:t>.</a:t>
            </a:r>
          </a:p>
        </p:txBody>
      </p:sp>
      <p:sp>
        <p:nvSpPr>
          <p:cNvPr id="369" name="CuadroTexto 368">
            <a:extLst>
              <a:ext uri="{FF2B5EF4-FFF2-40B4-BE49-F238E27FC236}">
                <a16:creationId xmlns:a16="http://schemas.microsoft.com/office/drawing/2014/main" id="{B203D66A-4615-0A43-AE16-D5E388BE21F7}"/>
              </a:ext>
            </a:extLst>
          </p:cNvPr>
          <p:cNvSpPr txBox="1"/>
          <p:nvPr/>
        </p:nvSpPr>
        <p:spPr>
          <a:xfrm>
            <a:off x="11468528" y="12685356"/>
            <a:ext cx="298480" cy="338554"/>
          </a:xfrm>
          <a:prstGeom prst="rect">
            <a:avLst/>
          </a:prstGeom>
          <a:noFill/>
        </p:spPr>
        <p:txBody>
          <a:bodyPr wrap="none" rtlCol="0">
            <a:spAutoFit/>
          </a:bodyPr>
          <a:lstStyle/>
          <a:p>
            <a:r>
              <a:rPr lang="en-US" sz="1600" dirty="0">
                <a:solidFill>
                  <a:srgbClr val="1C4072"/>
                </a:solidFill>
              </a:rPr>
              <a:t>1</a:t>
            </a:r>
            <a:endParaRPr lang="en-US" sz="2000" dirty="0">
              <a:solidFill>
                <a:srgbClr val="1C4072"/>
              </a:solidFill>
            </a:endParaRPr>
          </a:p>
        </p:txBody>
      </p:sp>
      <p:sp>
        <p:nvSpPr>
          <p:cNvPr id="331" name="CuadroTexto 330">
            <a:extLst>
              <a:ext uri="{FF2B5EF4-FFF2-40B4-BE49-F238E27FC236}">
                <a16:creationId xmlns:a16="http://schemas.microsoft.com/office/drawing/2014/main" id="{99F27435-944F-2545-A7B2-007C08C257DF}"/>
              </a:ext>
            </a:extLst>
          </p:cNvPr>
          <p:cNvSpPr txBox="1"/>
          <p:nvPr/>
        </p:nvSpPr>
        <p:spPr>
          <a:xfrm>
            <a:off x="1068635" y="31467473"/>
            <a:ext cx="4548040" cy="1015663"/>
          </a:xfrm>
          <a:prstGeom prst="rect">
            <a:avLst/>
          </a:prstGeom>
          <a:noFill/>
          <a:ln>
            <a:noFill/>
          </a:ln>
        </p:spPr>
        <p:txBody>
          <a:bodyPr wrap="none" rtlCol="0">
            <a:spAutoFit/>
          </a:bodyPr>
          <a:lstStyle/>
          <a:p>
            <a:r>
              <a:rPr lang="en-US" sz="2000" b="1" dirty="0">
                <a:solidFill>
                  <a:srgbClr val="4CD6D0"/>
                </a:solidFill>
              </a:rPr>
              <a:t>+</a:t>
            </a:r>
            <a:r>
              <a:rPr lang="en-US" sz="2000" dirty="0">
                <a:solidFill>
                  <a:srgbClr val="043951"/>
                </a:solidFill>
              </a:rPr>
              <a:t> </a:t>
            </a:r>
            <a:r>
              <a:rPr lang="en-US" sz="2000" dirty="0">
                <a:solidFill>
                  <a:srgbClr val="1C4072"/>
                </a:solidFill>
              </a:rPr>
              <a:t>3 semantic regions (lateral temporal </a:t>
            </a:r>
          </a:p>
          <a:p>
            <a:r>
              <a:rPr lang="en-US" sz="2000" dirty="0">
                <a:solidFill>
                  <a:srgbClr val="1C4072"/>
                </a:solidFill>
              </a:rPr>
              <a:t>   lobe, LTL; inferior frontal gyrus, IFG;</a:t>
            </a:r>
          </a:p>
          <a:p>
            <a:r>
              <a:rPr lang="en-US" sz="2000" dirty="0">
                <a:solidFill>
                  <a:srgbClr val="1C4072"/>
                </a:solidFill>
              </a:rPr>
              <a:t>   and precuneus, Prec)</a:t>
            </a:r>
          </a:p>
        </p:txBody>
      </p:sp>
      <p:sp>
        <p:nvSpPr>
          <p:cNvPr id="333" name="CuadroTexto 332">
            <a:extLst>
              <a:ext uri="{FF2B5EF4-FFF2-40B4-BE49-F238E27FC236}">
                <a16:creationId xmlns:a16="http://schemas.microsoft.com/office/drawing/2014/main" id="{7748ED30-D3D2-F74C-BD7E-1BBA27B3DC4F}"/>
              </a:ext>
            </a:extLst>
          </p:cNvPr>
          <p:cNvSpPr txBox="1"/>
          <p:nvPr/>
        </p:nvSpPr>
        <p:spPr>
          <a:xfrm>
            <a:off x="1068374" y="33875869"/>
            <a:ext cx="4139275" cy="1015663"/>
          </a:xfrm>
          <a:prstGeom prst="rect">
            <a:avLst/>
          </a:prstGeom>
          <a:noFill/>
        </p:spPr>
        <p:txBody>
          <a:bodyPr wrap="none" rtlCol="0">
            <a:spAutoFit/>
          </a:bodyPr>
          <a:lstStyle/>
          <a:p>
            <a:r>
              <a:rPr lang="en-US" sz="2000" b="1" dirty="0">
                <a:solidFill>
                  <a:srgbClr val="5688A7"/>
                </a:solidFill>
              </a:rPr>
              <a:t>+</a:t>
            </a:r>
            <a:r>
              <a:rPr lang="en-US" sz="2000" dirty="0">
                <a:solidFill>
                  <a:srgbClr val="043951"/>
                </a:solidFill>
              </a:rPr>
              <a:t> </a:t>
            </a:r>
            <a:r>
              <a:rPr lang="en-US" sz="2000" dirty="0">
                <a:solidFill>
                  <a:srgbClr val="1C4072"/>
                </a:solidFill>
              </a:rPr>
              <a:t>2 semantic &amp; social regions</a:t>
            </a:r>
          </a:p>
          <a:p>
            <a:r>
              <a:rPr lang="en-US" sz="2000" dirty="0">
                <a:solidFill>
                  <a:srgbClr val="1C4072"/>
                </a:solidFill>
              </a:rPr>
              <a:t>   (anterior temporal lobe, ATL;</a:t>
            </a:r>
          </a:p>
          <a:p>
            <a:r>
              <a:rPr lang="en-US" sz="2000" dirty="0">
                <a:solidFill>
                  <a:srgbClr val="1C4072"/>
                </a:solidFill>
              </a:rPr>
              <a:t>   anterior prefrontal cortex, aPFC)</a:t>
            </a:r>
          </a:p>
        </p:txBody>
      </p:sp>
      <p:sp>
        <p:nvSpPr>
          <p:cNvPr id="334" name="CuadroTexto 8">
            <a:extLst>
              <a:ext uri="{FF2B5EF4-FFF2-40B4-BE49-F238E27FC236}">
                <a16:creationId xmlns:a16="http://schemas.microsoft.com/office/drawing/2014/main" id="{6C686B3F-A589-1247-84D8-E8F675DE33D1}"/>
              </a:ext>
            </a:extLst>
          </p:cNvPr>
          <p:cNvSpPr txBox="1"/>
          <p:nvPr/>
        </p:nvSpPr>
        <p:spPr>
          <a:xfrm>
            <a:off x="1068374" y="35080067"/>
            <a:ext cx="3441968" cy="707886"/>
          </a:xfrm>
          <a:prstGeom prst="rect">
            <a:avLst/>
          </a:prstGeom>
          <a:noFill/>
        </p:spPr>
        <p:txBody>
          <a:bodyPr wrap="none" rtlCol="0">
            <a:spAutoFit/>
          </a:bodyPr>
          <a:lstStyle/>
          <a:p>
            <a:r>
              <a:rPr lang="en-US" sz="2000" b="1" dirty="0">
                <a:solidFill>
                  <a:schemeClr val="bg1">
                    <a:lumMod val="75000"/>
                  </a:schemeClr>
                </a:solidFill>
              </a:rPr>
              <a:t>+</a:t>
            </a:r>
            <a:r>
              <a:rPr lang="en-US" sz="2000" dirty="0">
                <a:solidFill>
                  <a:srgbClr val="043951"/>
                </a:solidFill>
              </a:rPr>
              <a:t> </a:t>
            </a:r>
            <a:r>
              <a:rPr lang="en-US" sz="2000" dirty="0">
                <a:solidFill>
                  <a:srgbClr val="1C4072"/>
                </a:solidFill>
              </a:rPr>
              <a:t>1 control region</a:t>
            </a:r>
          </a:p>
          <a:p>
            <a:r>
              <a:rPr lang="en-US" sz="2000" dirty="0">
                <a:solidFill>
                  <a:srgbClr val="1C4072"/>
                </a:solidFill>
              </a:rPr>
              <a:t>    (primary visual cortex, V1)</a:t>
            </a:r>
          </a:p>
        </p:txBody>
      </p:sp>
      <p:pic>
        <p:nvPicPr>
          <p:cNvPr id="335" name="Imagen 334">
            <a:extLst>
              <a:ext uri="{FF2B5EF4-FFF2-40B4-BE49-F238E27FC236}">
                <a16:creationId xmlns:a16="http://schemas.microsoft.com/office/drawing/2014/main" id="{14BA4602-3E76-9A4B-8891-2E314B6E2CE1}"/>
              </a:ext>
            </a:extLst>
          </p:cNvPr>
          <p:cNvPicPr>
            <a:picLocks noChangeAspect="1"/>
          </p:cNvPicPr>
          <p:nvPr/>
        </p:nvPicPr>
        <p:blipFill>
          <a:blip r:embed="rId26"/>
          <a:stretch>
            <a:fillRect/>
          </a:stretch>
        </p:blipFill>
        <p:spPr>
          <a:xfrm>
            <a:off x="788339" y="30611214"/>
            <a:ext cx="429670" cy="327781"/>
          </a:xfrm>
          <a:prstGeom prst="rect">
            <a:avLst/>
          </a:prstGeom>
        </p:spPr>
      </p:pic>
      <p:sp>
        <p:nvSpPr>
          <p:cNvPr id="336" name="CuadroTexto 335">
            <a:extLst>
              <a:ext uri="{FF2B5EF4-FFF2-40B4-BE49-F238E27FC236}">
                <a16:creationId xmlns:a16="http://schemas.microsoft.com/office/drawing/2014/main" id="{41BEED80-EF11-8B4D-8841-A8F27AE2D994}"/>
              </a:ext>
            </a:extLst>
          </p:cNvPr>
          <p:cNvSpPr txBox="1"/>
          <p:nvPr/>
        </p:nvSpPr>
        <p:spPr>
          <a:xfrm>
            <a:off x="1309144" y="30369081"/>
            <a:ext cx="8889286" cy="1015663"/>
          </a:xfrm>
          <a:prstGeom prst="rect">
            <a:avLst/>
          </a:prstGeom>
          <a:noFill/>
        </p:spPr>
        <p:txBody>
          <a:bodyPr wrap="square" rtlCol="0">
            <a:spAutoFit/>
          </a:bodyPr>
          <a:lstStyle/>
          <a:p>
            <a:r>
              <a:rPr lang="en-US" sz="2000" dirty="0">
                <a:solidFill>
                  <a:srgbClr val="1C4072"/>
                </a:solidFill>
              </a:rPr>
              <a:t>We focused on a set of </a:t>
            </a:r>
            <a:r>
              <a:rPr lang="en-US" sz="2000" b="1" dirty="0">
                <a:solidFill>
                  <a:srgbClr val="1C4072"/>
                </a:solidFill>
              </a:rPr>
              <a:t>regions of interest </a:t>
            </a:r>
            <a:r>
              <a:rPr lang="en-US" sz="2000" dirty="0">
                <a:solidFill>
                  <a:srgbClr val="1C4072"/>
                </a:solidFill>
              </a:rPr>
              <a:t>(ROIs) based on previous studies on semantic (JR Binder et al. 2009 </a:t>
            </a:r>
            <a:r>
              <a:rPr lang="en-US" sz="2000" dirty="0" err="1">
                <a:solidFill>
                  <a:srgbClr val="1C4072"/>
                </a:solidFill>
              </a:rPr>
              <a:t>Cereb</a:t>
            </a:r>
            <a:r>
              <a:rPr lang="en-US" sz="2000" dirty="0">
                <a:solidFill>
                  <a:srgbClr val="1C4072"/>
                </a:solidFill>
              </a:rPr>
              <a:t> Cortex) and social information processing (D </a:t>
            </a:r>
            <a:r>
              <a:rPr lang="en-US" sz="2000" dirty="0" err="1">
                <a:solidFill>
                  <a:srgbClr val="1C4072"/>
                </a:solidFill>
              </a:rPr>
              <a:t>Alcalá</a:t>
            </a:r>
            <a:r>
              <a:rPr lang="en-US" sz="2000" dirty="0">
                <a:solidFill>
                  <a:srgbClr val="1C4072"/>
                </a:solidFill>
              </a:rPr>
              <a:t>-López et al. 2017 </a:t>
            </a:r>
            <a:r>
              <a:rPr lang="en-US" sz="2000" dirty="0" err="1">
                <a:solidFill>
                  <a:srgbClr val="1C4072"/>
                </a:solidFill>
              </a:rPr>
              <a:t>Cereb</a:t>
            </a:r>
            <a:r>
              <a:rPr lang="en-US" sz="2000" dirty="0">
                <a:solidFill>
                  <a:srgbClr val="1C4072"/>
                </a:solidFill>
              </a:rPr>
              <a:t> Cortex):</a:t>
            </a:r>
          </a:p>
        </p:txBody>
      </p:sp>
      <p:sp>
        <p:nvSpPr>
          <p:cNvPr id="370" name="CuadroTexto 369">
            <a:extLst>
              <a:ext uri="{FF2B5EF4-FFF2-40B4-BE49-F238E27FC236}">
                <a16:creationId xmlns:a16="http://schemas.microsoft.com/office/drawing/2014/main" id="{FA9B0C36-1A12-E04E-9056-D1712353BB82}"/>
              </a:ext>
            </a:extLst>
          </p:cNvPr>
          <p:cNvSpPr txBox="1"/>
          <p:nvPr/>
        </p:nvSpPr>
        <p:spPr>
          <a:xfrm>
            <a:off x="18958825" y="15694265"/>
            <a:ext cx="298480" cy="338554"/>
          </a:xfrm>
          <a:prstGeom prst="rect">
            <a:avLst/>
          </a:prstGeom>
          <a:noFill/>
        </p:spPr>
        <p:txBody>
          <a:bodyPr wrap="none" rtlCol="0">
            <a:spAutoFit/>
          </a:bodyPr>
          <a:lstStyle/>
          <a:p>
            <a:r>
              <a:rPr lang="en-US" sz="1600" dirty="0">
                <a:solidFill>
                  <a:srgbClr val="1C4072"/>
                </a:solidFill>
              </a:rPr>
              <a:t>2</a:t>
            </a:r>
            <a:endParaRPr lang="en-US" sz="2000" dirty="0">
              <a:solidFill>
                <a:srgbClr val="1C4072"/>
              </a:solidFill>
            </a:endParaRPr>
          </a:p>
        </p:txBody>
      </p:sp>
      <p:sp>
        <p:nvSpPr>
          <p:cNvPr id="371" name="CuadroTexto 370">
            <a:extLst>
              <a:ext uri="{FF2B5EF4-FFF2-40B4-BE49-F238E27FC236}">
                <a16:creationId xmlns:a16="http://schemas.microsoft.com/office/drawing/2014/main" id="{A804EB38-D6DD-3A4C-9315-304FDC62FA38}"/>
              </a:ext>
            </a:extLst>
          </p:cNvPr>
          <p:cNvSpPr txBox="1"/>
          <p:nvPr/>
        </p:nvSpPr>
        <p:spPr>
          <a:xfrm>
            <a:off x="18958628" y="16921857"/>
            <a:ext cx="298480" cy="338554"/>
          </a:xfrm>
          <a:prstGeom prst="rect">
            <a:avLst/>
          </a:prstGeom>
          <a:noFill/>
        </p:spPr>
        <p:txBody>
          <a:bodyPr wrap="none" rtlCol="0">
            <a:spAutoFit/>
          </a:bodyPr>
          <a:lstStyle/>
          <a:p>
            <a:r>
              <a:rPr lang="en-US" sz="1600" dirty="0">
                <a:solidFill>
                  <a:srgbClr val="1C4072"/>
                </a:solidFill>
              </a:rPr>
              <a:t>3</a:t>
            </a:r>
            <a:endParaRPr lang="en-US" sz="2000" dirty="0">
              <a:solidFill>
                <a:srgbClr val="1C4072"/>
              </a:solidFill>
            </a:endParaRPr>
          </a:p>
        </p:txBody>
      </p:sp>
      <p:sp>
        <p:nvSpPr>
          <p:cNvPr id="340" name="CuadroTexto 339">
            <a:extLst>
              <a:ext uri="{FF2B5EF4-FFF2-40B4-BE49-F238E27FC236}">
                <a16:creationId xmlns:a16="http://schemas.microsoft.com/office/drawing/2014/main" id="{3D4687B5-C96A-1240-A407-0B6B6C908C19}"/>
              </a:ext>
            </a:extLst>
          </p:cNvPr>
          <p:cNvSpPr txBox="1"/>
          <p:nvPr/>
        </p:nvSpPr>
        <p:spPr>
          <a:xfrm>
            <a:off x="1068374" y="32671671"/>
            <a:ext cx="4028667" cy="1015663"/>
          </a:xfrm>
          <a:prstGeom prst="rect">
            <a:avLst/>
          </a:prstGeom>
          <a:noFill/>
          <a:ln>
            <a:noFill/>
          </a:ln>
        </p:spPr>
        <p:txBody>
          <a:bodyPr wrap="none" rtlCol="0">
            <a:spAutoFit/>
          </a:bodyPr>
          <a:lstStyle/>
          <a:p>
            <a:r>
              <a:rPr lang="en-US" sz="2000" b="1" dirty="0">
                <a:solidFill>
                  <a:srgbClr val="A37BC2"/>
                </a:solidFill>
              </a:rPr>
              <a:t>+</a:t>
            </a:r>
            <a:r>
              <a:rPr lang="en-US" sz="2000" dirty="0">
                <a:solidFill>
                  <a:srgbClr val="043951"/>
                </a:solidFill>
              </a:rPr>
              <a:t> </a:t>
            </a:r>
            <a:r>
              <a:rPr lang="en-US" sz="2000" dirty="0">
                <a:solidFill>
                  <a:srgbClr val="1C4072"/>
                </a:solidFill>
              </a:rPr>
              <a:t>3 social regions (insula, Ins; </a:t>
            </a:r>
          </a:p>
          <a:p>
            <a:r>
              <a:rPr lang="en-US" sz="2000" dirty="0">
                <a:solidFill>
                  <a:srgbClr val="1C4072"/>
                </a:solidFill>
              </a:rPr>
              <a:t>   anterior cingulate cortex, ACC; </a:t>
            </a:r>
          </a:p>
          <a:p>
            <a:r>
              <a:rPr lang="en-US" sz="2000" dirty="0">
                <a:solidFill>
                  <a:srgbClr val="1C4072"/>
                </a:solidFill>
              </a:rPr>
              <a:t>   posterior cingulate cortex, PCC)</a:t>
            </a:r>
          </a:p>
        </p:txBody>
      </p:sp>
      <p:sp>
        <p:nvSpPr>
          <p:cNvPr id="372" name="CuadroTexto 371">
            <a:extLst>
              <a:ext uri="{FF2B5EF4-FFF2-40B4-BE49-F238E27FC236}">
                <a16:creationId xmlns:a16="http://schemas.microsoft.com/office/drawing/2014/main" id="{5FA545CA-CA47-5648-B67E-DE6E17720709}"/>
              </a:ext>
            </a:extLst>
          </p:cNvPr>
          <p:cNvSpPr txBox="1"/>
          <p:nvPr/>
        </p:nvSpPr>
        <p:spPr>
          <a:xfrm>
            <a:off x="11477605" y="16050748"/>
            <a:ext cx="298480" cy="338554"/>
          </a:xfrm>
          <a:prstGeom prst="rect">
            <a:avLst/>
          </a:prstGeom>
          <a:noFill/>
        </p:spPr>
        <p:txBody>
          <a:bodyPr wrap="none" rtlCol="0">
            <a:spAutoFit/>
          </a:bodyPr>
          <a:lstStyle/>
          <a:p>
            <a:r>
              <a:rPr lang="en-US" sz="1600" dirty="0">
                <a:solidFill>
                  <a:srgbClr val="1C4072"/>
                </a:solidFill>
              </a:rPr>
              <a:t>4</a:t>
            </a:r>
            <a:endParaRPr lang="en-US" sz="2000" dirty="0">
              <a:solidFill>
                <a:srgbClr val="1C4072"/>
              </a:solidFill>
            </a:endParaRPr>
          </a:p>
        </p:txBody>
      </p:sp>
      <p:sp>
        <p:nvSpPr>
          <p:cNvPr id="373" name="CuadroTexto 372">
            <a:extLst>
              <a:ext uri="{FF2B5EF4-FFF2-40B4-BE49-F238E27FC236}">
                <a16:creationId xmlns:a16="http://schemas.microsoft.com/office/drawing/2014/main" id="{FAD4CA4F-D191-A548-964D-0E5C612EE654}"/>
              </a:ext>
            </a:extLst>
          </p:cNvPr>
          <p:cNvSpPr txBox="1"/>
          <p:nvPr/>
        </p:nvSpPr>
        <p:spPr>
          <a:xfrm>
            <a:off x="11460835" y="25275813"/>
            <a:ext cx="298480" cy="338554"/>
          </a:xfrm>
          <a:prstGeom prst="rect">
            <a:avLst/>
          </a:prstGeom>
          <a:noFill/>
        </p:spPr>
        <p:txBody>
          <a:bodyPr wrap="none" rtlCol="0">
            <a:spAutoFit/>
          </a:bodyPr>
          <a:lstStyle/>
          <a:p>
            <a:r>
              <a:rPr lang="en-US" sz="1600" dirty="0">
                <a:solidFill>
                  <a:srgbClr val="1C4072"/>
                </a:solidFill>
              </a:rPr>
              <a:t>5</a:t>
            </a:r>
            <a:endParaRPr lang="en-US" sz="1800" dirty="0">
              <a:solidFill>
                <a:srgbClr val="1C4072"/>
              </a:solidFill>
            </a:endParaRPr>
          </a:p>
        </p:txBody>
      </p:sp>
      <p:sp>
        <p:nvSpPr>
          <p:cNvPr id="374" name="CuadroTexto 373">
            <a:extLst>
              <a:ext uri="{FF2B5EF4-FFF2-40B4-BE49-F238E27FC236}">
                <a16:creationId xmlns:a16="http://schemas.microsoft.com/office/drawing/2014/main" id="{48A9F141-D8AC-6A43-AED3-9C3428267D9E}"/>
              </a:ext>
            </a:extLst>
          </p:cNvPr>
          <p:cNvSpPr txBox="1"/>
          <p:nvPr/>
        </p:nvSpPr>
        <p:spPr>
          <a:xfrm>
            <a:off x="11460835" y="26071921"/>
            <a:ext cx="298480" cy="338554"/>
          </a:xfrm>
          <a:prstGeom prst="rect">
            <a:avLst/>
          </a:prstGeom>
          <a:noFill/>
        </p:spPr>
        <p:txBody>
          <a:bodyPr wrap="none" rtlCol="0">
            <a:spAutoFit/>
          </a:bodyPr>
          <a:lstStyle/>
          <a:p>
            <a:r>
              <a:rPr lang="en-US" sz="1600" dirty="0">
                <a:solidFill>
                  <a:srgbClr val="1C4072"/>
                </a:solidFill>
              </a:rPr>
              <a:t>6</a:t>
            </a:r>
            <a:endParaRPr lang="en-US" sz="1800" dirty="0">
              <a:solidFill>
                <a:srgbClr val="1C4072"/>
              </a:solidFill>
            </a:endParaRPr>
          </a:p>
        </p:txBody>
      </p:sp>
      <p:sp>
        <p:nvSpPr>
          <p:cNvPr id="375" name="CuadroTexto 374">
            <a:extLst>
              <a:ext uri="{FF2B5EF4-FFF2-40B4-BE49-F238E27FC236}">
                <a16:creationId xmlns:a16="http://schemas.microsoft.com/office/drawing/2014/main" id="{1D237744-13EB-3742-BDA0-A6A35CBFF119}"/>
              </a:ext>
            </a:extLst>
          </p:cNvPr>
          <p:cNvSpPr txBox="1"/>
          <p:nvPr/>
        </p:nvSpPr>
        <p:spPr>
          <a:xfrm>
            <a:off x="21040980" y="25402863"/>
            <a:ext cx="298480" cy="338554"/>
          </a:xfrm>
          <a:prstGeom prst="rect">
            <a:avLst/>
          </a:prstGeom>
          <a:noFill/>
        </p:spPr>
        <p:txBody>
          <a:bodyPr wrap="none" rtlCol="0">
            <a:spAutoFit/>
          </a:bodyPr>
          <a:lstStyle/>
          <a:p>
            <a:r>
              <a:rPr lang="en-US" sz="1600" dirty="0">
                <a:solidFill>
                  <a:srgbClr val="1C4072"/>
                </a:solidFill>
              </a:rPr>
              <a:t>7</a:t>
            </a:r>
            <a:endParaRPr lang="en-US" sz="2000" dirty="0">
              <a:solidFill>
                <a:srgbClr val="1C4072"/>
              </a:solidFill>
            </a:endParaRPr>
          </a:p>
        </p:txBody>
      </p:sp>
      <p:sp>
        <p:nvSpPr>
          <p:cNvPr id="376" name="CuadroTexto 375">
            <a:extLst>
              <a:ext uri="{FF2B5EF4-FFF2-40B4-BE49-F238E27FC236}">
                <a16:creationId xmlns:a16="http://schemas.microsoft.com/office/drawing/2014/main" id="{F306BA59-5840-D944-8983-6570FADEC7C3}"/>
              </a:ext>
            </a:extLst>
          </p:cNvPr>
          <p:cNvSpPr txBox="1"/>
          <p:nvPr/>
        </p:nvSpPr>
        <p:spPr>
          <a:xfrm>
            <a:off x="21040980" y="26171756"/>
            <a:ext cx="298480" cy="338554"/>
          </a:xfrm>
          <a:prstGeom prst="rect">
            <a:avLst/>
          </a:prstGeom>
          <a:noFill/>
        </p:spPr>
        <p:txBody>
          <a:bodyPr wrap="none" rtlCol="0">
            <a:spAutoFit/>
          </a:bodyPr>
          <a:lstStyle/>
          <a:p>
            <a:r>
              <a:rPr lang="en-US" sz="1600" dirty="0">
                <a:solidFill>
                  <a:srgbClr val="1C4072"/>
                </a:solidFill>
              </a:rPr>
              <a:t>8</a:t>
            </a:r>
            <a:endParaRPr lang="en-US" sz="1800" dirty="0">
              <a:solidFill>
                <a:srgbClr val="1C4072"/>
              </a:solidFill>
            </a:endParaRPr>
          </a:p>
        </p:txBody>
      </p:sp>
      <p:sp>
        <p:nvSpPr>
          <p:cNvPr id="377" name="CuadroTexto 376">
            <a:extLst>
              <a:ext uri="{FF2B5EF4-FFF2-40B4-BE49-F238E27FC236}">
                <a16:creationId xmlns:a16="http://schemas.microsoft.com/office/drawing/2014/main" id="{7AB16CFB-C172-AC46-A676-68213D57CA66}"/>
              </a:ext>
            </a:extLst>
          </p:cNvPr>
          <p:cNvSpPr txBox="1"/>
          <p:nvPr/>
        </p:nvSpPr>
        <p:spPr>
          <a:xfrm>
            <a:off x="12382358" y="36282717"/>
            <a:ext cx="565091" cy="369332"/>
          </a:xfrm>
          <a:prstGeom prst="rect">
            <a:avLst/>
          </a:prstGeom>
          <a:noFill/>
        </p:spPr>
        <p:txBody>
          <a:bodyPr wrap="none" rtlCol="0">
            <a:spAutoFit/>
          </a:bodyPr>
          <a:lstStyle/>
          <a:p>
            <a:r>
              <a:rPr lang="en-US" sz="1800" dirty="0">
                <a:solidFill>
                  <a:srgbClr val="1C4072"/>
                </a:solidFill>
              </a:rPr>
              <a:t>LTL</a:t>
            </a:r>
          </a:p>
        </p:txBody>
      </p:sp>
      <p:sp>
        <p:nvSpPr>
          <p:cNvPr id="378" name="CuadroTexto 377">
            <a:extLst>
              <a:ext uri="{FF2B5EF4-FFF2-40B4-BE49-F238E27FC236}">
                <a16:creationId xmlns:a16="http://schemas.microsoft.com/office/drawing/2014/main" id="{AD9CAE64-F58F-DA44-9DE5-A7D069853C47}"/>
              </a:ext>
            </a:extLst>
          </p:cNvPr>
          <p:cNvSpPr txBox="1"/>
          <p:nvPr/>
        </p:nvSpPr>
        <p:spPr>
          <a:xfrm>
            <a:off x="14579139" y="36282717"/>
            <a:ext cx="569387" cy="369332"/>
          </a:xfrm>
          <a:prstGeom prst="rect">
            <a:avLst/>
          </a:prstGeom>
          <a:noFill/>
        </p:spPr>
        <p:txBody>
          <a:bodyPr wrap="none" rtlCol="0">
            <a:spAutoFit/>
          </a:bodyPr>
          <a:lstStyle/>
          <a:p>
            <a:r>
              <a:rPr lang="en-US" sz="1800" dirty="0">
                <a:solidFill>
                  <a:srgbClr val="1C4072"/>
                </a:solidFill>
              </a:rPr>
              <a:t>IFG</a:t>
            </a:r>
          </a:p>
        </p:txBody>
      </p:sp>
      <p:sp>
        <p:nvSpPr>
          <p:cNvPr id="379" name="CuadroTexto 378">
            <a:extLst>
              <a:ext uri="{FF2B5EF4-FFF2-40B4-BE49-F238E27FC236}">
                <a16:creationId xmlns:a16="http://schemas.microsoft.com/office/drawing/2014/main" id="{3D073187-D52B-9B41-880B-0294B6ECB627}"/>
              </a:ext>
            </a:extLst>
          </p:cNvPr>
          <p:cNvSpPr txBox="1"/>
          <p:nvPr/>
        </p:nvSpPr>
        <p:spPr>
          <a:xfrm>
            <a:off x="16720485" y="36282717"/>
            <a:ext cx="659155" cy="369332"/>
          </a:xfrm>
          <a:prstGeom prst="rect">
            <a:avLst/>
          </a:prstGeom>
          <a:noFill/>
        </p:spPr>
        <p:txBody>
          <a:bodyPr wrap="none" rtlCol="0">
            <a:spAutoFit/>
          </a:bodyPr>
          <a:lstStyle/>
          <a:p>
            <a:r>
              <a:rPr lang="en-US" sz="1800" dirty="0">
                <a:solidFill>
                  <a:srgbClr val="1C4072"/>
                </a:solidFill>
              </a:rPr>
              <a:t>Prec</a:t>
            </a:r>
          </a:p>
        </p:txBody>
      </p:sp>
      <p:sp>
        <p:nvSpPr>
          <p:cNvPr id="380" name="CuadroTexto 379">
            <a:extLst>
              <a:ext uri="{FF2B5EF4-FFF2-40B4-BE49-F238E27FC236}">
                <a16:creationId xmlns:a16="http://schemas.microsoft.com/office/drawing/2014/main" id="{450164B9-D1E6-124F-BC92-022C60ECBE34}"/>
              </a:ext>
            </a:extLst>
          </p:cNvPr>
          <p:cNvSpPr txBox="1"/>
          <p:nvPr/>
        </p:nvSpPr>
        <p:spPr>
          <a:xfrm>
            <a:off x="12386576" y="38802997"/>
            <a:ext cx="590739" cy="369332"/>
          </a:xfrm>
          <a:prstGeom prst="rect">
            <a:avLst/>
          </a:prstGeom>
          <a:noFill/>
        </p:spPr>
        <p:txBody>
          <a:bodyPr wrap="none" rtlCol="0">
            <a:spAutoFit/>
          </a:bodyPr>
          <a:lstStyle/>
          <a:p>
            <a:r>
              <a:rPr lang="en-US" sz="1800" dirty="0">
                <a:solidFill>
                  <a:srgbClr val="1C4072"/>
                </a:solidFill>
              </a:rPr>
              <a:t>ATL</a:t>
            </a:r>
          </a:p>
        </p:txBody>
      </p:sp>
      <p:sp>
        <p:nvSpPr>
          <p:cNvPr id="381" name="CuadroTexto 380">
            <a:extLst>
              <a:ext uri="{FF2B5EF4-FFF2-40B4-BE49-F238E27FC236}">
                <a16:creationId xmlns:a16="http://schemas.microsoft.com/office/drawing/2014/main" id="{36D8CEC5-376F-3C4F-BA8D-7C0B70026733}"/>
              </a:ext>
            </a:extLst>
          </p:cNvPr>
          <p:cNvSpPr txBox="1"/>
          <p:nvPr/>
        </p:nvSpPr>
        <p:spPr>
          <a:xfrm>
            <a:off x="14476546" y="38802997"/>
            <a:ext cx="774571" cy="369332"/>
          </a:xfrm>
          <a:prstGeom prst="rect">
            <a:avLst/>
          </a:prstGeom>
          <a:noFill/>
        </p:spPr>
        <p:txBody>
          <a:bodyPr wrap="none" rtlCol="0">
            <a:spAutoFit/>
          </a:bodyPr>
          <a:lstStyle/>
          <a:p>
            <a:r>
              <a:rPr lang="en-US" sz="1800" dirty="0">
                <a:solidFill>
                  <a:srgbClr val="1C4072"/>
                </a:solidFill>
              </a:rPr>
              <a:t>aPFC</a:t>
            </a:r>
          </a:p>
        </p:txBody>
      </p:sp>
      <p:sp>
        <p:nvSpPr>
          <p:cNvPr id="382" name="CuadroTexto 381">
            <a:extLst>
              <a:ext uri="{FF2B5EF4-FFF2-40B4-BE49-F238E27FC236}">
                <a16:creationId xmlns:a16="http://schemas.microsoft.com/office/drawing/2014/main" id="{F6C81102-8501-A44D-B88B-D8C43594905C}"/>
              </a:ext>
            </a:extLst>
          </p:cNvPr>
          <p:cNvSpPr txBox="1"/>
          <p:nvPr/>
        </p:nvSpPr>
        <p:spPr>
          <a:xfrm>
            <a:off x="16803840" y="38802997"/>
            <a:ext cx="492443" cy="369332"/>
          </a:xfrm>
          <a:prstGeom prst="rect">
            <a:avLst/>
          </a:prstGeom>
          <a:noFill/>
        </p:spPr>
        <p:txBody>
          <a:bodyPr wrap="none" rtlCol="0">
            <a:spAutoFit/>
          </a:bodyPr>
          <a:lstStyle/>
          <a:p>
            <a:r>
              <a:rPr lang="en-US" sz="1800" dirty="0">
                <a:solidFill>
                  <a:srgbClr val="1C4072"/>
                </a:solidFill>
              </a:rPr>
              <a:t>Ins</a:t>
            </a:r>
          </a:p>
        </p:txBody>
      </p:sp>
      <p:sp>
        <p:nvSpPr>
          <p:cNvPr id="383" name="CuadroTexto 382">
            <a:extLst>
              <a:ext uri="{FF2B5EF4-FFF2-40B4-BE49-F238E27FC236}">
                <a16:creationId xmlns:a16="http://schemas.microsoft.com/office/drawing/2014/main" id="{BCCD9EED-951C-B24B-9007-BD5700A24DA9}"/>
              </a:ext>
            </a:extLst>
          </p:cNvPr>
          <p:cNvSpPr txBox="1"/>
          <p:nvPr/>
        </p:nvSpPr>
        <p:spPr>
          <a:xfrm>
            <a:off x="12345955" y="41332569"/>
            <a:ext cx="671979" cy="369332"/>
          </a:xfrm>
          <a:prstGeom prst="rect">
            <a:avLst/>
          </a:prstGeom>
          <a:noFill/>
        </p:spPr>
        <p:txBody>
          <a:bodyPr wrap="none" rtlCol="0">
            <a:spAutoFit/>
          </a:bodyPr>
          <a:lstStyle/>
          <a:p>
            <a:r>
              <a:rPr lang="en-US" sz="1800" dirty="0">
                <a:solidFill>
                  <a:srgbClr val="1C4072"/>
                </a:solidFill>
              </a:rPr>
              <a:t>ACC</a:t>
            </a:r>
          </a:p>
        </p:txBody>
      </p:sp>
      <p:sp>
        <p:nvSpPr>
          <p:cNvPr id="384" name="CuadroTexto 383">
            <a:extLst>
              <a:ext uri="{FF2B5EF4-FFF2-40B4-BE49-F238E27FC236}">
                <a16:creationId xmlns:a16="http://schemas.microsoft.com/office/drawing/2014/main" id="{3CF38905-CD1D-2346-B684-B9EC188D22DD}"/>
              </a:ext>
            </a:extLst>
          </p:cNvPr>
          <p:cNvSpPr txBox="1"/>
          <p:nvPr/>
        </p:nvSpPr>
        <p:spPr>
          <a:xfrm>
            <a:off x="14476546" y="41332569"/>
            <a:ext cx="671979" cy="369332"/>
          </a:xfrm>
          <a:prstGeom prst="rect">
            <a:avLst/>
          </a:prstGeom>
          <a:noFill/>
        </p:spPr>
        <p:txBody>
          <a:bodyPr wrap="none" rtlCol="0">
            <a:spAutoFit/>
          </a:bodyPr>
          <a:lstStyle/>
          <a:p>
            <a:r>
              <a:rPr lang="en-US" sz="1800" dirty="0">
                <a:solidFill>
                  <a:srgbClr val="1C4072"/>
                </a:solidFill>
              </a:rPr>
              <a:t>PCC</a:t>
            </a:r>
          </a:p>
        </p:txBody>
      </p:sp>
      <p:sp>
        <p:nvSpPr>
          <p:cNvPr id="385" name="CuadroTexto 384">
            <a:extLst>
              <a:ext uri="{FF2B5EF4-FFF2-40B4-BE49-F238E27FC236}">
                <a16:creationId xmlns:a16="http://schemas.microsoft.com/office/drawing/2014/main" id="{0A7C2BCE-2DF9-9F49-924B-C57D74B9A77C}"/>
              </a:ext>
            </a:extLst>
          </p:cNvPr>
          <p:cNvSpPr txBox="1"/>
          <p:nvPr/>
        </p:nvSpPr>
        <p:spPr>
          <a:xfrm>
            <a:off x="16816664" y="41332569"/>
            <a:ext cx="466794" cy="369332"/>
          </a:xfrm>
          <a:prstGeom prst="rect">
            <a:avLst/>
          </a:prstGeom>
          <a:noFill/>
        </p:spPr>
        <p:txBody>
          <a:bodyPr wrap="none" rtlCol="0">
            <a:spAutoFit/>
          </a:bodyPr>
          <a:lstStyle/>
          <a:p>
            <a:r>
              <a:rPr lang="en-US" sz="1800" dirty="0">
                <a:solidFill>
                  <a:srgbClr val="1C4072"/>
                </a:solidFill>
              </a:rPr>
              <a:t>V1</a:t>
            </a:r>
          </a:p>
        </p:txBody>
      </p:sp>
      <p:pic>
        <p:nvPicPr>
          <p:cNvPr id="386" name="Imagen 385">
            <a:extLst>
              <a:ext uri="{FF2B5EF4-FFF2-40B4-BE49-F238E27FC236}">
                <a16:creationId xmlns:a16="http://schemas.microsoft.com/office/drawing/2014/main" id="{8340B0D2-ABBA-0346-B0BD-A6D53BAB0A8E}"/>
              </a:ext>
            </a:extLst>
          </p:cNvPr>
          <p:cNvPicPr>
            <a:picLocks noChangeAspect="1"/>
          </p:cNvPicPr>
          <p:nvPr/>
        </p:nvPicPr>
        <p:blipFill>
          <a:blip r:embed="rId26"/>
          <a:stretch>
            <a:fillRect/>
          </a:stretch>
        </p:blipFill>
        <p:spPr>
          <a:xfrm>
            <a:off x="815896" y="9052182"/>
            <a:ext cx="429670" cy="327781"/>
          </a:xfrm>
          <a:prstGeom prst="rect">
            <a:avLst/>
          </a:prstGeom>
        </p:spPr>
      </p:pic>
      <p:sp>
        <p:nvSpPr>
          <p:cNvPr id="387" name="CuadroTexto 386">
            <a:extLst>
              <a:ext uri="{FF2B5EF4-FFF2-40B4-BE49-F238E27FC236}">
                <a16:creationId xmlns:a16="http://schemas.microsoft.com/office/drawing/2014/main" id="{C89A34EA-5770-9340-9506-BB84C58027E8}"/>
              </a:ext>
            </a:extLst>
          </p:cNvPr>
          <p:cNvSpPr txBox="1"/>
          <p:nvPr/>
        </p:nvSpPr>
        <p:spPr>
          <a:xfrm>
            <a:off x="1323068" y="8850479"/>
            <a:ext cx="8889286" cy="1015663"/>
          </a:xfrm>
          <a:prstGeom prst="rect">
            <a:avLst/>
          </a:prstGeom>
          <a:noFill/>
        </p:spPr>
        <p:txBody>
          <a:bodyPr wrap="square" rtlCol="0">
            <a:spAutoFit/>
          </a:bodyPr>
          <a:lstStyle/>
          <a:p>
            <a:r>
              <a:rPr lang="en-US" sz="2000" dirty="0">
                <a:solidFill>
                  <a:srgbClr val="1C4072"/>
                </a:solidFill>
              </a:rPr>
              <a:t>We have extensive evidence that we can use BOLD activity to classify conceptual knowledge using a variety of concrete concepts (e.g. animals or tools; JV </a:t>
            </a:r>
            <a:r>
              <a:rPr lang="en-US" sz="2000" dirty="0" err="1">
                <a:solidFill>
                  <a:srgbClr val="1C4072"/>
                </a:solidFill>
              </a:rPr>
              <a:t>Haxby</a:t>
            </a:r>
            <a:r>
              <a:rPr lang="en-US" sz="2000" dirty="0">
                <a:solidFill>
                  <a:srgbClr val="1C4072"/>
                </a:solidFill>
              </a:rPr>
              <a:t> 2012  Neuroimage).</a:t>
            </a:r>
          </a:p>
        </p:txBody>
      </p:sp>
      <p:sp>
        <p:nvSpPr>
          <p:cNvPr id="388" name="CuadroTexto 387">
            <a:extLst>
              <a:ext uri="{FF2B5EF4-FFF2-40B4-BE49-F238E27FC236}">
                <a16:creationId xmlns:a16="http://schemas.microsoft.com/office/drawing/2014/main" id="{BD53860A-2BEE-AF43-BB9A-88B219F26B4C}"/>
              </a:ext>
            </a:extLst>
          </p:cNvPr>
          <p:cNvSpPr txBox="1"/>
          <p:nvPr/>
        </p:nvSpPr>
        <p:spPr>
          <a:xfrm>
            <a:off x="1562791" y="4050262"/>
            <a:ext cx="2627642" cy="646331"/>
          </a:xfrm>
          <a:prstGeom prst="rect">
            <a:avLst/>
          </a:prstGeom>
          <a:noFill/>
        </p:spPr>
        <p:txBody>
          <a:bodyPr wrap="none" rtlCol="0">
            <a:spAutoFit/>
          </a:bodyPr>
          <a:lstStyle/>
          <a:p>
            <a:r>
              <a:rPr lang="en-GB" sz="3600" dirty="0">
                <a:solidFill>
                  <a:schemeClr val="tx2"/>
                </a:solidFill>
                <a:effectLst>
                  <a:outerShdw blurRad="38100" dist="38100" dir="2700000" algn="tl">
                    <a:srgbClr val="000000">
                      <a:alpha val="43137"/>
                    </a:srgbClr>
                  </a:outerShdw>
                </a:effectLst>
              </a:rPr>
              <a:t>@danalclop</a:t>
            </a:r>
          </a:p>
        </p:txBody>
      </p:sp>
      <p:pic>
        <p:nvPicPr>
          <p:cNvPr id="18" name="Imagen 17">
            <a:extLst>
              <a:ext uri="{FF2B5EF4-FFF2-40B4-BE49-F238E27FC236}">
                <a16:creationId xmlns:a16="http://schemas.microsoft.com/office/drawing/2014/main" id="{0C7295A4-8749-E943-8CB4-CD59FE9A9D86}"/>
              </a:ext>
            </a:extLst>
          </p:cNvPr>
          <p:cNvPicPr>
            <a:picLocks noChangeAspect="1"/>
          </p:cNvPicPr>
          <p:nvPr/>
        </p:nvPicPr>
        <p:blipFill>
          <a:blip r:embed="rId27"/>
          <a:stretch>
            <a:fillRect/>
          </a:stretch>
        </p:blipFill>
        <p:spPr>
          <a:xfrm>
            <a:off x="742939" y="4048357"/>
            <a:ext cx="806219" cy="806219"/>
          </a:xfrm>
          <a:prstGeom prst="rect">
            <a:avLst/>
          </a:prstGeom>
        </p:spPr>
      </p:pic>
      <p:pic>
        <p:nvPicPr>
          <p:cNvPr id="392" name="Picture 7" descr="A close up of an animal&#10;&#10;Description automatically generated">
            <a:extLst>
              <a:ext uri="{FF2B5EF4-FFF2-40B4-BE49-F238E27FC236}">
                <a16:creationId xmlns:a16="http://schemas.microsoft.com/office/drawing/2014/main" id="{3D07F73D-7758-A342-8E34-D46482F90921}"/>
              </a:ext>
            </a:extLst>
          </p:cNvPr>
          <p:cNvPicPr>
            <a:picLocks noChangeAspect="1"/>
          </p:cNvPicPr>
          <p:nvPr/>
        </p:nvPicPr>
        <p:blipFill rotWithShape="1">
          <a:blip r:embed="rId23">
            <a:extLst>
              <a:ext uri="{28A0092B-C50C-407E-A947-70E740481C1C}">
                <a14:useLocalDpi xmlns:a14="http://schemas.microsoft.com/office/drawing/2010/main" val="0"/>
              </a:ext>
            </a:extLst>
          </a:blip>
          <a:srcRect l="9166" t="81084" r="26206" b="13592"/>
          <a:stretch/>
        </p:blipFill>
        <p:spPr>
          <a:xfrm>
            <a:off x="12220975" y="33753794"/>
            <a:ext cx="5646806" cy="449983"/>
          </a:xfrm>
          <a:prstGeom prst="rect">
            <a:avLst/>
          </a:prstGeom>
        </p:spPr>
      </p:pic>
      <p:sp>
        <p:nvSpPr>
          <p:cNvPr id="19" name="Rectángulo 18">
            <a:extLst>
              <a:ext uri="{FF2B5EF4-FFF2-40B4-BE49-F238E27FC236}">
                <a16:creationId xmlns:a16="http://schemas.microsoft.com/office/drawing/2014/main" id="{22CC18D2-01B8-5044-992E-AE0E5639605C}"/>
              </a:ext>
            </a:extLst>
          </p:cNvPr>
          <p:cNvSpPr/>
          <p:nvPr/>
        </p:nvSpPr>
        <p:spPr>
          <a:xfrm>
            <a:off x="12071827" y="23474585"/>
            <a:ext cx="5637654" cy="647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ángulo 392">
            <a:extLst>
              <a:ext uri="{FF2B5EF4-FFF2-40B4-BE49-F238E27FC236}">
                <a16:creationId xmlns:a16="http://schemas.microsoft.com/office/drawing/2014/main" id="{AECADB00-F40B-4D4D-B34A-05E86CE2FE6D}"/>
              </a:ext>
            </a:extLst>
          </p:cNvPr>
          <p:cNvSpPr/>
          <p:nvPr/>
        </p:nvSpPr>
        <p:spPr>
          <a:xfrm>
            <a:off x="21955672" y="23500850"/>
            <a:ext cx="5637654" cy="647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4" name="Picture 8" descr="A close up of an animal&#10;&#10;Description automatically generated">
            <a:extLst>
              <a:ext uri="{FF2B5EF4-FFF2-40B4-BE49-F238E27FC236}">
                <a16:creationId xmlns:a16="http://schemas.microsoft.com/office/drawing/2014/main" id="{45A9DD8B-43DE-E947-9F34-F07D1BF5DB4A}"/>
              </a:ext>
            </a:extLst>
          </p:cNvPr>
          <p:cNvPicPr>
            <a:picLocks noChangeAspect="1"/>
          </p:cNvPicPr>
          <p:nvPr/>
        </p:nvPicPr>
        <p:blipFill rotWithShape="1">
          <a:blip r:embed="rId23">
            <a:extLst>
              <a:ext uri="{28A0092B-C50C-407E-A947-70E740481C1C}">
                <a14:useLocalDpi xmlns:a14="http://schemas.microsoft.com/office/drawing/2010/main" val="0"/>
              </a:ext>
            </a:extLst>
          </a:blip>
          <a:srcRect l="78180" t="18680" r="19723" b="19428"/>
          <a:stretch/>
        </p:blipFill>
        <p:spPr>
          <a:xfrm>
            <a:off x="17890084" y="28452625"/>
            <a:ext cx="183975" cy="5250360"/>
          </a:xfrm>
          <a:prstGeom prst="rect">
            <a:avLst/>
          </a:prstGeom>
        </p:spPr>
      </p:pic>
      <p:pic>
        <p:nvPicPr>
          <p:cNvPr id="395" name="Imagen 394">
            <a:extLst>
              <a:ext uri="{FF2B5EF4-FFF2-40B4-BE49-F238E27FC236}">
                <a16:creationId xmlns:a16="http://schemas.microsoft.com/office/drawing/2014/main" id="{7B886189-05B8-604B-84AA-EEF77247DD22}"/>
              </a:ext>
            </a:extLst>
          </p:cNvPr>
          <p:cNvPicPr>
            <a:picLocks noChangeAspect="1"/>
          </p:cNvPicPr>
          <p:nvPr/>
        </p:nvPicPr>
        <p:blipFill>
          <a:blip r:embed="rId26"/>
          <a:stretch>
            <a:fillRect/>
          </a:stretch>
        </p:blipFill>
        <p:spPr>
          <a:xfrm>
            <a:off x="793895" y="39005768"/>
            <a:ext cx="429670" cy="327781"/>
          </a:xfrm>
          <a:prstGeom prst="rect">
            <a:avLst/>
          </a:prstGeom>
        </p:spPr>
      </p:pic>
      <p:sp>
        <p:nvSpPr>
          <p:cNvPr id="396" name="CuadroTexto 395">
            <a:extLst>
              <a:ext uri="{FF2B5EF4-FFF2-40B4-BE49-F238E27FC236}">
                <a16:creationId xmlns:a16="http://schemas.microsoft.com/office/drawing/2014/main" id="{3F2D0CD5-1A64-6147-BF75-839CC84788F1}"/>
              </a:ext>
            </a:extLst>
          </p:cNvPr>
          <p:cNvSpPr txBox="1"/>
          <p:nvPr/>
        </p:nvSpPr>
        <p:spPr>
          <a:xfrm>
            <a:off x="1314700" y="38823424"/>
            <a:ext cx="8889286" cy="1015663"/>
          </a:xfrm>
          <a:prstGeom prst="rect">
            <a:avLst/>
          </a:prstGeom>
          <a:noFill/>
        </p:spPr>
        <p:txBody>
          <a:bodyPr wrap="square" rtlCol="0">
            <a:spAutoFit/>
          </a:bodyPr>
          <a:lstStyle/>
          <a:p>
            <a:r>
              <a:rPr lang="en-US" sz="2000" dirty="0">
                <a:solidFill>
                  <a:srgbClr val="1C4072"/>
                </a:solidFill>
              </a:rPr>
              <a:t>The anterior cingulate cortex (ACC) shows a clear preference to classify the </a:t>
            </a:r>
            <a:r>
              <a:rPr lang="en-US" sz="2000" i="1" dirty="0">
                <a:solidFill>
                  <a:srgbClr val="1C4072"/>
                </a:solidFill>
              </a:rPr>
              <a:t>likableness</a:t>
            </a:r>
            <a:r>
              <a:rPr lang="en-US" sz="2000" dirty="0">
                <a:solidFill>
                  <a:srgbClr val="1C4072"/>
                </a:solidFill>
              </a:rPr>
              <a:t> of a social concept. Can this be a consequence of the saliency of this conceptual domain?</a:t>
            </a:r>
          </a:p>
        </p:txBody>
      </p:sp>
      <p:pic>
        <p:nvPicPr>
          <p:cNvPr id="398" name="Imagen 397">
            <a:extLst>
              <a:ext uri="{FF2B5EF4-FFF2-40B4-BE49-F238E27FC236}">
                <a16:creationId xmlns:a16="http://schemas.microsoft.com/office/drawing/2014/main" id="{1508BD58-FEC3-9142-80EC-E31035132CD5}"/>
              </a:ext>
            </a:extLst>
          </p:cNvPr>
          <p:cNvPicPr>
            <a:picLocks noChangeAspect="1"/>
          </p:cNvPicPr>
          <p:nvPr/>
        </p:nvPicPr>
        <p:blipFill>
          <a:blip r:embed="rId26"/>
          <a:stretch>
            <a:fillRect/>
          </a:stretch>
        </p:blipFill>
        <p:spPr>
          <a:xfrm>
            <a:off x="800726" y="25284938"/>
            <a:ext cx="429670" cy="327781"/>
          </a:xfrm>
          <a:prstGeom prst="rect">
            <a:avLst/>
          </a:prstGeom>
        </p:spPr>
      </p:pic>
      <p:sp>
        <p:nvSpPr>
          <p:cNvPr id="399" name="CuadroTexto 398">
            <a:extLst>
              <a:ext uri="{FF2B5EF4-FFF2-40B4-BE49-F238E27FC236}">
                <a16:creationId xmlns:a16="http://schemas.microsoft.com/office/drawing/2014/main" id="{F39BA696-FDB7-974C-80EF-5FBD04ED7E5C}"/>
              </a:ext>
            </a:extLst>
          </p:cNvPr>
          <p:cNvSpPr txBox="1"/>
          <p:nvPr/>
        </p:nvSpPr>
        <p:spPr>
          <a:xfrm>
            <a:off x="1323068" y="25056646"/>
            <a:ext cx="8902887" cy="1631216"/>
          </a:xfrm>
          <a:prstGeom prst="rect">
            <a:avLst/>
          </a:prstGeom>
          <a:noFill/>
        </p:spPr>
        <p:txBody>
          <a:bodyPr wrap="square" rtlCol="0">
            <a:spAutoFit/>
          </a:bodyPr>
          <a:lstStyle/>
          <a:p>
            <a:r>
              <a:rPr lang="en-US" sz="2000" dirty="0">
                <a:solidFill>
                  <a:srgbClr val="1C4072"/>
                </a:solidFill>
              </a:rPr>
              <a:t>fMRI data was preprocessed as follows </a:t>
            </a:r>
            <a:r>
              <a:rPr lang="en-US" sz="2000" dirty="0">
                <a:solidFill>
                  <a:srgbClr val="009FDA"/>
                </a:solidFill>
              </a:rPr>
              <a:t>(</a:t>
            </a:r>
            <a:r>
              <a:rPr lang="en-US" sz="2000" dirty="0" err="1">
                <a:solidFill>
                  <a:srgbClr val="009FDA"/>
                </a:solidFill>
              </a:rPr>
              <a:t>i</a:t>
            </a:r>
            <a:r>
              <a:rPr lang="en-US" sz="2000" dirty="0">
                <a:solidFill>
                  <a:srgbClr val="009FDA"/>
                </a:solidFill>
              </a:rPr>
              <a:t>)</a:t>
            </a:r>
            <a:r>
              <a:rPr lang="en-US" sz="2000" dirty="0">
                <a:solidFill>
                  <a:srgbClr val="1C4072"/>
                </a:solidFill>
              </a:rPr>
              <a:t> removal of non-brain tissue using FSL’s BET; </a:t>
            </a:r>
            <a:r>
              <a:rPr lang="en-US" sz="2000" dirty="0">
                <a:solidFill>
                  <a:srgbClr val="009FDA"/>
                </a:solidFill>
              </a:rPr>
              <a:t>(ii) </a:t>
            </a:r>
            <a:r>
              <a:rPr lang="en-US" sz="2000" dirty="0">
                <a:solidFill>
                  <a:srgbClr val="1C4072"/>
                </a:solidFill>
              </a:rPr>
              <a:t>volume realignment using MCFLIRT; </a:t>
            </a:r>
            <a:r>
              <a:rPr lang="en-US" sz="2000" dirty="0">
                <a:solidFill>
                  <a:srgbClr val="009FDA"/>
                </a:solidFill>
              </a:rPr>
              <a:t>(iii) </a:t>
            </a:r>
            <a:r>
              <a:rPr lang="en-US" sz="2000" dirty="0">
                <a:solidFill>
                  <a:srgbClr val="1C4072"/>
                </a:solidFill>
              </a:rPr>
              <a:t>gaussian kernel (FWHM = 3mm) for spatial smoothing; </a:t>
            </a:r>
            <a:r>
              <a:rPr lang="en-US" sz="2000" dirty="0">
                <a:solidFill>
                  <a:srgbClr val="009FDA"/>
                </a:solidFill>
              </a:rPr>
              <a:t>(iv) </a:t>
            </a:r>
            <a:r>
              <a:rPr lang="en-US" sz="2000" dirty="0">
                <a:solidFill>
                  <a:srgbClr val="1C4072"/>
                </a:solidFill>
              </a:rPr>
              <a:t>ICA-based automatic removal of motion artefacts; </a:t>
            </a:r>
            <a:r>
              <a:rPr lang="en-US" sz="2000" dirty="0">
                <a:solidFill>
                  <a:srgbClr val="009FDA"/>
                </a:solidFill>
              </a:rPr>
              <a:t>(v)</a:t>
            </a:r>
            <a:r>
              <a:rPr lang="en-US" sz="2000" dirty="0">
                <a:solidFill>
                  <a:srgbClr val="1C4072"/>
                </a:solidFill>
              </a:rPr>
              <a:t> temporal filtering (high-pass; cutoff = 60s); </a:t>
            </a:r>
            <a:r>
              <a:rPr lang="en-US" sz="2000" dirty="0">
                <a:solidFill>
                  <a:srgbClr val="009FDA"/>
                </a:solidFill>
              </a:rPr>
              <a:t>(vi) </a:t>
            </a:r>
            <a:r>
              <a:rPr lang="en-US" sz="2000" dirty="0">
                <a:solidFill>
                  <a:srgbClr val="1C4072"/>
                </a:solidFill>
              </a:rPr>
              <a:t>coalignment of each session to a reference volume (1st session).</a:t>
            </a:r>
          </a:p>
        </p:txBody>
      </p:sp>
      <p:pic>
        <p:nvPicPr>
          <p:cNvPr id="400" name="Imagen 399">
            <a:extLst>
              <a:ext uri="{FF2B5EF4-FFF2-40B4-BE49-F238E27FC236}">
                <a16:creationId xmlns:a16="http://schemas.microsoft.com/office/drawing/2014/main" id="{73230AC7-D740-1F47-AD87-DA8019C2413C}"/>
              </a:ext>
            </a:extLst>
          </p:cNvPr>
          <p:cNvPicPr>
            <a:picLocks noChangeAspect="1"/>
          </p:cNvPicPr>
          <p:nvPr/>
        </p:nvPicPr>
        <p:blipFill>
          <a:blip r:embed="rId26"/>
          <a:stretch>
            <a:fillRect/>
          </a:stretch>
        </p:blipFill>
        <p:spPr>
          <a:xfrm>
            <a:off x="800725" y="27160838"/>
            <a:ext cx="429670" cy="327781"/>
          </a:xfrm>
          <a:prstGeom prst="rect">
            <a:avLst/>
          </a:prstGeom>
        </p:spPr>
      </p:pic>
      <p:sp>
        <p:nvSpPr>
          <p:cNvPr id="401" name="CuadroTexto 400">
            <a:extLst>
              <a:ext uri="{FF2B5EF4-FFF2-40B4-BE49-F238E27FC236}">
                <a16:creationId xmlns:a16="http://schemas.microsoft.com/office/drawing/2014/main" id="{C809DF92-B4DF-5047-9875-6B73DF76752A}"/>
              </a:ext>
            </a:extLst>
          </p:cNvPr>
          <p:cNvSpPr txBox="1"/>
          <p:nvPr/>
        </p:nvSpPr>
        <p:spPr>
          <a:xfrm>
            <a:off x="1323068" y="26932546"/>
            <a:ext cx="8889286" cy="1938992"/>
          </a:xfrm>
          <a:prstGeom prst="rect">
            <a:avLst/>
          </a:prstGeom>
          <a:noFill/>
        </p:spPr>
        <p:txBody>
          <a:bodyPr wrap="square" rtlCol="0">
            <a:spAutoFit/>
          </a:bodyPr>
          <a:lstStyle/>
          <a:p>
            <a:r>
              <a:rPr lang="en-US" sz="2000" dirty="0">
                <a:solidFill>
                  <a:srgbClr val="1C4072"/>
                </a:solidFill>
              </a:rPr>
              <a:t>After stacking, detrending, and z-scoring each ROI’s BOLD data we used an </a:t>
            </a:r>
            <a:r>
              <a:rPr lang="en-US" sz="2000" b="1" dirty="0">
                <a:solidFill>
                  <a:srgbClr val="1C4072"/>
                </a:solidFill>
              </a:rPr>
              <a:t>SVM-based linear classifier</a:t>
            </a:r>
            <a:r>
              <a:rPr lang="en-US" sz="2000" dirty="0">
                <a:solidFill>
                  <a:srgbClr val="1C4072"/>
                </a:solidFill>
              </a:rPr>
              <a:t> to decode the brain representation of social concepts regarding: </a:t>
            </a:r>
            <a:r>
              <a:rPr lang="en-US" sz="2000" dirty="0">
                <a:solidFill>
                  <a:srgbClr val="009FDA"/>
                </a:solidFill>
              </a:rPr>
              <a:t>(</a:t>
            </a:r>
            <a:r>
              <a:rPr lang="en-US" sz="2000" dirty="0" err="1">
                <a:solidFill>
                  <a:srgbClr val="009FDA"/>
                </a:solidFill>
              </a:rPr>
              <a:t>i</a:t>
            </a:r>
            <a:r>
              <a:rPr lang="en-US" sz="2000" dirty="0">
                <a:solidFill>
                  <a:srgbClr val="009FDA"/>
                </a:solidFill>
              </a:rPr>
              <a:t>)</a:t>
            </a:r>
            <a:r>
              <a:rPr lang="en-US" sz="2000" dirty="0">
                <a:solidFill>
                  <a:srgbClr val="00CCFF"/>
                </a:solidFill>
              </a:rPr>
              <a:t> </a:t>
            </a:r>
            <a:r>
              <a:rPr lang="en-US" sz="2000" dirty="0">
                <a:solidFill>
                  <a:srgbClr val="1C4072"/>
                </a:solidFill>
              </a:rPr>
              <a:t>their </a:t>
            </a:r>
            <a:r>
              <a:rPr lang="en-US" sz="2000" i="1" dirty="0">
                <a:solidFill>
                  <a:srgbClr val="1C4072"/>
                </a:solidFill>
              </a:rPr>
              <a:t>likableness </a:t>
            </a:r>
            <a:r>
              <a:rPr lang="en-US" sz="2000" dirty="0">
                <a:solidFill>
                  <a:srgbClr val="1C4072"/>
                </a:solidFill>
              </a:rPr>
              <a:t>(high vs. low), </a:t>
            </a:r>
            <a:r>
              <a:rPr lang="en-US" sz="2000" dirty="0">
                <a:solidFill>
                  <a:srgbClr val="009FDA"/>
                </a:solidFill>
              </a:rPr>
              <a:t>(ii) </a:t>
            </a:r>
            <a:r>
              <a:rPr lang="en-US" sz="2000" dirty="0">
                <a:solidFill>
                  <a:srgbClr val="1C4072"/>
                </a:solidFill>
              </a:rPr>
              <a:t>their </a:t>
            </a:r>
            <a:r>
              <a:rPr lang="en-US" sz="2000" i="1" dirty="0">
                <a:solidFill>
                  <a:srgbClr val="1C4072"/>
                </a:solidFill>
              </a:rPr>
              <a:t>affect</a:t>
            </a:r>
            <a:r>
              <a:rPr lang="en-US" sz="2000" dirty="0">
                <a:solidFill>
                  <a:srgbClr val="1C4072"/>
                </a:solidFill>
              </a:rPr>
              <a:t> (high vs. low), as well as </a:t>
            </a:r>
            <a:r>
              <a:rPr lang="en-US" sz="2000" dirty="0">
                <a:solidFill>
                  <a:srgbClr val="009FDA"/>
                </a:solidFill>
              </a:rPr>
              <a:t>(iii) </a:t>
            </a:r>
            <a:r>
              <a:rPr lang="en-US" sz="2000" dirty="0">
                <a:solidFill>
                  <a:srgbClr val="1C4072"/>
                </a:solidFill>
              </a:rPr>
              <a:t>in a multi-class classification problem that included both dimensions of interest. We used a PCA-based feature selection within each ROI and leave-one-out cross-validation (300 permutations). </a:t>
            </a:r>
          </a:p>
        </p:txBody>
      </p:sp>
      <p:pic>
        <p:nvPicPr>
          <p:cNvPr id="402" name="Imagen 401">
            <a:extLst>
              <a:ext uri="{FF2B5EF4-FFF2-40B4-BE49-F238E27FC236}">
                <a16:creationId xmlns:a16="http://schemas.microsoft.com/office/drawing/2014/main" id="{9135DAE0-9924-544A-A6AC-4BC2F6FDF842}"/>
              </a:ext>
            </a:extLst>
          </p:cNvPr>
          <p:cNvPicPr>
            <a:picLocks noChangeAspect="1"/>
          </p:cNvPicPr>
          <p:nvPr/>
        </p:nvPicPr>
        <p:blipFill>
          <a:blip r:embed="rId26"/>
          <a:stretch>
            <a:fillRect/>
          </a:stretch>
        </p:blipFill>
        <p:spPr>
          <a:xfrm>
            <a:off x="834173" y="10261807"/>
            <a:ext cx="429670" cy="327781"/>
          </a:xfrm>
          <a:prstGeom prst="rect">
            <a:avLst/>
          </a:prstGeom>
        </p:spPr>
      </p:pic>
      <p:sp>
        <p:nvSpPr>
          <p:cNvPr id="403" name="CuadroTexto 402">
            <a:extLst>
              <a:ext uri="{FF2B5EF4-FFF2-40B4-BE49-F238E27FC236}">
                <a16:creationId xmlns:a16="http://schemas.microsoft.com/office/drawing/2014/main" id="{2BCDA58F-8026-ED4B-802B-F848194DF0ED}"/>
              </a:ext>
            </a:extLst>
          </p:cNvPr>
          <p:cNvSpPr txBox="1"/>
          <p:nvPr/>
        </p:nvSpPr>
        <p:spPr>
          <a:xfrm>
            <a:off x="1328492" y="10087877"/>
            <a:ext cx="8889286" cy="1015663"/>
          </a:xfrm>
          <a:prstGeom prst="rect">
            <a:avLst/>
          </a:prstGeom>
          <a:noFill/>
        </p:spPr>
        <p:txBody>
          <a:bodyPr wrap="square" rtlCol="0">
            <a:spAutoFit/>
          </a:bodyPr>
          <a:lstStyle/>
          <a:p>
            <a:r>
              <a:rPr lang="en-US" sz="2000" dirty="0">
                <a:solidFill>
                  <a:srgbClr val="1C4072"/>
                </a:solidFill>
              </a:rPr>
              <a:t>Only recently there has been a similar interest in studying the brain representations of abstract concepts (M </a:t>
            </a:r>
            <a:r>
              <a:rPr lang="en-US" sz="2000" dirty="0" err="1">
                <a:solidFill>
                  <a:srgbClr val="1C4072"/>
                </a:solidFill>
              </a:rPr>
              <a:t>Ghio</a:t>
            </a:r>
            <a:r>
              <a:rPr lang="en-US" sz="2000" dirty="0">
                <a:solidFill>
                  <a:srgbClr val="1C4072"/>
                </a:solidFill>
              </a:rPr>
              <a:t> et al. 2016 Neuroimage; Y Wang et al. 2017 PNAS).</a:t>
            </a:r>
          </a:p>
        </p:txBody>
      </p:sp>
      <p:pic>
        <p:nvPicPr>
          <p:cNvPr id="404" name="Imagen 403">
            <a:extLst>
              <a:ext uri="{FF2B5EF4-FFF2-40B4-BE49-F238E27FC236}">
                <a16:creationId xmlns:a16="http://schemas.microsoft.com/office/drawing/2014/main" id="{980C8BB0-62A9-9C4B-B090-83EAB298E7A2}"/>
              </a:ext>
            </a:extLst>
          </p:cNvPr>
          <p:cNvPicPr>
            <a:picLocks noChangeAspect="1"/>
          </p:cNvPicPr>
          <p:nvPr/>
        </p:nvPicPr>
        <p:blipFill>
          <a:blip r:embed="rId26"/>
          <a:stretch>
            <a:fillRect/>
          </a:stretch>
        </p:blipFill>
        <p:spPr>
          <a:xfrm>
            <a:off x="817063" y="11737281"/>
            <a:ext cx="429670" cy="327781"/>
          </a:xfrm>
          <a:prstGeom prst="rect">
            <a:avLst/>
          </a:prstGeom>
        </p:spPr>
      </p:pic>
      <p:sp>
        <p:nvSpPr>
          <p:cNvPr id="405" name="CuadroTexto 404">
            <a:extLst>
              <a:ext uri="{FF2B5EF4-FFF2-40B4-BE49-F238E27FC236}">
                <a16:creationId xmlns:a16="http://schemas.microsoft.com/office/drawing/2014/main" id="{229A5874-8FD4-BB48-AF1F-E9C3B632A546}"/>
              </a:ext>
            </a:extLst>
          </p:cNvPr>
          <p:cNvSpPr txBox="1"/>
          <p:nvPr/>
        </p:nvSpPr>
        <p:spPr>
          <a:xfrm>
            <a:off x="1341362" y="11438201"/>
            <a:ext cx="8889286" cy="1631216"/>
          </a:xfrm>
          <a:prstGeom prst="rect">
            <a:avLst/>
          </a:prstGeom>
          <a:noFill/>
        </p:spPr>
        <p:txBody>
          <a:bodyPr wrap="square" rtlCol="0">
            <a:spAutoFit/>
          </a:bodyPr>
          <a:lstStyle/>
          <a:p>
            <a:r>
              <a:rPr lang="en-US" sz="2000" dirty="0">
                <a:solidFill>
                  <a:srgbClr val="1C4072"/>
                </a:solidFill>
              </a:rPr>
              <a:t>Abstract conceptual knowledge about others likely involves a range of underlying dimensions, yet it is unknown whether (and how) the brain maps different aspects of social information. We suggest and explore two candidate dimensions of interest for the study the representation of social information: </a:t>
            </a:r>
            <a:r>
              <a:rPr lang="en-US" sz="2000" b="1" dirty="0">
                <a:solidFill>
                  <a:srgbClr val="1C4072"/>
                </a:solidFill>
              </a:rPr>
              <a:t>affect</a:t>
            </a:r>
            <a:r>
              <a:rPr lang="en-US" sz="2000" dirty="0">
                <a:solidFill>
                  <a:srgbClr val="1C4072"/>
                </a:solidFill>
              </a:rPr>
              <a:t> and </a:t>
            </a:r>
            <a:r>
              <a:rPr lang="en-US" sz="2000" b="1" dirty="0">
                <a:solidFill>
                  <a:srgbClr val="1C4072"/>
                </a:solidFill>
              </a:rPr>
              <a:t>likableness</a:t>
            </a:r>
            <a:r>
              <a:rPr lang="en-US" sz="2000" dirty="0">
                <a:solidFill>
                  <a:srgbClr val="1C4072"/>
                </a:solidFill>
              </a:rPr>
              <a:t> (NH Anderson 1968 J Pers Soc Psychol).</a:t>
            </a:r>
          </a:p>
        </p:txBody>
      </p:sp>
      <p:sp>
        <p:nvSpPr>
          <p:cNvPr id="407" name="CuadroTexto 406">
            <a:extLst>
              <a:ext uri="{FF2B5EF4-FFF2-40B4-BE49-F238E27FC236}">
                <a16:creationId xmlns:a16="http://schemas.microsoft.com/office/drawing/2014/main" id="{354D10A4-123C-794E-AC84-416C33C9F815}"/>
              </a:ext>
            </a:extLst>
          </p:cNvPr>
          <p:cNvSpPr txBox="1"/>
          <p:nvPr/>
        </p:nvSpPr>
        <p:spPr>
          <a:xfrm>
            <a:off x="1328492" y="13423152"/>
            <a:ext cx="8889286" cy="1015663"/>
          </a:xfrm>
          <a:prstGeom prst="rect">
            <a:avLst/>
          </a:prstGeom>
          <a:noFill/>
        </p:spPr>
        <p:txBody>
          <a:bodyPr wrap="square" rtlCol="0">
            <a:spAutoFit/>
          </a:bodyPr>
          <a:lstStyle/>
          <a:p>
            <a:r>
              <a:rPr lang="en-US" sz="2000" dirty="0">
                <a:solidFill>
                  <a:srgbClr val="1C4072"/>
                </a:solidFill>
              </a:rPr>
              <a:t>The present study used MRI-based multivariate pattern analysis (MVPA) to investigate the brain representations of a specific type of abstract concepts: those we use to describe how others behave.</a:t>
            </a:r>
          </a:p>
        </p:txBody>
      </p:sp>
      <p:sp>
        <p:nvSpPr>
          <p:cNvPr id="22" name="Rectángulo 21">
            <a:extLst>
              <a:ext uri="{FF2B5EF4-FFF2-40B4-BE49-F238E27FC236}">
                <a16:creationId xmlns:a16="http://schemas.microsoft.com/office/drawing/2014/main" id="{9918A9AB-6EC7-E24D-A474-FB7E8E43D13E}"/>
              </a:ext>
            </a:extLst>
          </p:cNvPr>
          <p:cNvSpPr/>
          <p:nvPr/>
        </p:nvSpPr>
        <p:spPr>
          <a:xfrm>
            <a:off x="1347701" y="29116492"/>
            <a:ext cx="8867285" cy="1015663"/>
          </a:xfrm>
          <a:prstGeom prst="rect">
            <a:avLst/>
          </a:prstGeom>
        </p:spPr>
        <p:txBody>
          <a:bodyPr wrap="square">
            <a:spAutoFit/>
          </a:bodyPr>
          <a:lstStyle/>
          <a:p>
            <a:r>
              <a:rPr lang="en-US" sz="2000" b="1" dirty="0">
                <a:solidFill>
                  <a:srgbClr val="1C4072"/>
                </a:solidFill>
              </a:rPr>
              <a:t>Statistical significance </a:t>
            </a:r>
            <a:r>
              <a:rPr lang="en-US" sz="2000" dirty="0">
                <a:solidFill>
                  <a:srgbClr val="1C4072"/>
                </a:solidFill>
              </a:rPr>
              <a:t>of decoding performance at the group level was assessed using a one-sample </a:t>
            </a:r>
            <a:r>
              <a:rPr lang="en-US" sz="2000" i="1" dirty="0">
                <a:solidFill>
                  <a:srgbClr val="1C4072"/>
                </a:solidFill>
              </a:rPr>
              <a:t>t</a:t>
            </a:r>
            <a:r>
              <a:rPr lang="en-US" sz="2000" dirty="0">
                <a:solidFill>
                  <a:srgbClr val="1C4072"/>
                </a:solidFill>
              </a:rPr>
              <a:t>-test across subjects, corrected by the number of ROIs.</a:t>
            </a:r>
          </a:p>
        </p:txBody>
      </p:sp>
      <p:pic>
        <p:nvPicPr>
          <p:cNvPr id="408" name="Imagen 407">
            <a:extLst>
              <a:ext uri="{FF2B5EF4-FFF2-40B4-BE49-F238E27FC236}">
                <a16:creationId xmlns:a16="http://schemas.microsoft.com/office/drawing/2014/main" id="{951F79A0-A23F-974F-8AB5-2DC6C046A5FB}"/>
              </a:ext>
            </a:extLst>
          </p:cNvPr>
          <p:cNvPicPr>
            <a:picLocks noChangeAspect="1"/>
          </p:cNvPicPr>
          <p:nvPr/>
        </p:nvPicPr>
        <p:blipFill>
          <a:blip r:embed="rId26"/>
          <a:stretch>
            <a:fillRect/>
          </a:stretch>
        </p:blipFill>
        <p:spPr>
          <a:xfrm>
            <a:off x="800725" y="29297612"/>
            <a:ext cx="429670" cy="327781"/>
          </a:xfrm>
          <a:prstGeom prst="rect">
            <a:avLst/>
          </a:prstGeom>
        </p:spPr>
      </p:pic>
      <p:sp>
        <p:nvSpPr>
          <p:cNvPr id="409" name="CuadroTexto 408">
            <a:extLst>
              <a:ext uri="{FF2B5EF4-FFF2-40B4-BE49-F238E27FC236}">
                <a16:creationId xmlns:a16="http://schemas.microsoft.com/office/drawing/2014/main" id="{3D536BFD-3A1B-9146-BB7A-8F943B8F77A4}"/>
              </a:ext>
            </a:extLst>
          </p:cNvPr>
          <p:cNvSpPr txBox="1"/>
          <p:nvPr/>
        </p:nvSpPr>
        <p:spPr>
          <a:xfrm>
            <a:off x="19009217" y="29901722"/>
            <a:ext cx="4033394" cy="1015663"/>
          </a:xfrm>
          <a:prstGeom prst="rect">
            <a:avLst/>
          </a:prstGeom>
          <a:noFill/>
        </p:spPr>
        <p:txBody>
          <a:bodyPr wrap="square" rtlCol="0">
            <a:spAutoFit/>
          </a:bodyPr>
          <a:lstStyle/>
          <a:p>
            <a:r>
              <a:rPr lang="en-US" sz="2000" dirty="0">
                <a:solidFill>
                  <a:srgbClr val="1C4072"/>
                </a:solidFill>
              </a:rPr>
              <a:t>We used the subjective ratings to create a voxel-based </a:t>
            </a:r>
            <a:r>
              <a:rPr lang="en-US" sz="2000" b="1" dirty="0">
                <a:solidFill>
                  <a:srgbClr val="1C4072"/>
                </a:solidFill>
              </a:rPr>
              <a:t>encoding model </a:t>
            </a:r>
            <a:r>
              <a:rPr lang="en-US" sz="2000" dirty="0">
                <a:solidFill>
                  <a:srgbClr val="1C4072"/>
                </a:solidFill>
              </a:rPr>
              <a:t>of our social concepts.</a:t>
            </a:r>
          </a:p>
        </p:txBody>
      </p:sp>
      <p:pic>
        <p:nvPicPr>
          <p:cNvPr id="410" name="Imagen 409">
            <a:extLst>
              <a:ext uri="{FF2B5EF4-FFF2-40B4-BE49-F238E27FC236}">
                <a16:creationId xmlns:a16="http://schemas.microsoft.com/office/drawing/2014/main" id="{1D981F9F-2E5C-FE40-A750-3CAF953A2800}"/>
              </a:ext>
            </a:extLst>
          </p:cNvPr>
          <p:cNvPicPr>
            <a:picLocks noChangeAspect="1"/>
          </p:cNvPicPr>
          <p:nvPr/>
        </p:nvPicPr>
        <p:blipFill>
          <a:blip r:embed="rId26"/>
          <a:stretch>
            <a:fillRect/>
          </a:stretch>
        </p:blipFill>
        <p:spPr>
          <a:xfrm>
            <a:off x="18455597" y="30091775"/>
            <a:ext cx="429670" cy="327781"/>
          </a:xfrm>
          <a:prstGeom prst="rect">
            <a:avLst/>
          </a:prstGeom>
        </p:spPr>
      </p:pic>
      <p:sp>
        <p:nvSpPr>
          <p:cNvPr id="411" name="CuadroTexto 410">
            <a:extLst>
              <a:ext uri="{FF2B5EF4-FFF2-40B4-BE49-F238E27FC236}">
                <a16:creationId xmlns:a16="http://schemas.microsoft.com/office/drawing/2014/main" id="{29AE2576-F03D-7245-BC56-2DF8D4B33546}"/>
              </a:ext>
            </a:extLst>
          </p:cNvPr>
          <p:cNvSpPr txBox="1"/>
          <p:nvPr/>
        </p:nvSpPr>
        <p:spPr>
          <a:xfrm>
            <a:off x="19009217" y="31152146"/>
            <a:ext cx="4033394" cy="1323439"/>
          </a:xfrm>
          <a:prstGeom prst="rect">
            <a:avLst/>
          </a:prstGeom>
          <a:noFill/>
        </p:spPr>
        <p:txBody>
          <a:bodyPr wrap="square" rtlCol="0">
            <a:spAutoFit/>
          </a:bodyPr>
          <a:lstStyle/>
          <a:p>
            <a:r>
              <a:rPr lang="en-US" sz="2000" dirty="0">
                <a:solidFill>
                  <a:srgbClr val="1C4072"/>
                </a:solidFill>
              </a:rPr>
              <a:t>The results from fitting the model to the voxels of each ROI are congruent with our previous decoding approach.</a:t>
            </a:r>
          </a:p>
        </p:txBody>
      </p:sp>
      <p:pic>
        <p:nvPicPr>
          <p:cNvPr id="412" name="Imagen 411">
            <a:extLst>
              <a:ext uri="{FF2B5EF4-FFF2-40B4-BE49-F238E27FC236}">
                <a16:creationId xmlns:a16="http://schemas.microsoft.com/office/drawing/2014/main" id="{D5B200BC-5437-A345-BD46-8FE8C427B952}"/>
              </a:ext>
            </a:extLst>
          </p:cNvPr>
          <p:cNvPicPr>
            <a:picLocks noChangeAspect="1"/>
          </p:cNvPicPr>
          <p:nvPr/>
        </p:nvPicPr>
        <p:blipFill>
          <a:blip r:embed="rId26"/>
          <a:stretch>
            <a:fillRect/>
          </a:stretch>
        </p:blipFill>
        <p:spPr>
          <a:xfrm>
            <a:off x="18455597" y="31342199"/>
            <a:ext cx="429670" cy="327781"/>
          </a:xfrm>
          <a:prstGeom prst="rect">
            <a:avLst/>
          </a:prstGeom>
        </p:spPr>
      </p:pic>
      <p:sp>
        <p:nvSpPr>
          <p:cNvPr id="413" name="CuadroTexto 412">
            <a:extLst>
              <a:ext uri="{FF2B5EF4-FFF2-40B4-BE49-F238E27FC236}">
                <a16:creationId xmlns:a16="http://schemas.microsoft.com/office/drawing/2014/main" id="{2BA5B31B-94E2-1B41-AFEA-305991B23777}"/>
              </a:ext>
            </a:extLst>
          </p:cNvPr>
          <p:cNvSpPr txBox="1"/>
          <p:nvPr/>
        </p:nvSpPr>
        <p:spPr>
          <a:xfrm>
            <a:off x="19009217" y="34851849"/>
            <a:ext cx="4033394" cy="1631216"/>
          </a:xfrm>
          <a:prstGeom prst="rect">
            <a:avLst/>
          </a:prstGeom>
          <a:noFill/>
        </p:spPr>
        <p:txBody>
          <a:bodyPr wrap="square" rtlCol="0">
            <a:spAutoFit/>
          </a:bodyPr>
          <a:lstStyle/>
          <a:p>
            <a:r>
              <a:rPr lang="en-US" sz="2000" dirty="0">
                <a:solidFill>
                  <a:srgbClr val="1C4072"/>
                </a:solidFill>
              </a:rPr>
              <a:t>We then used the subjective ratings to create a 2D space that characterized the </a:t>
            </a:r>
            <a:r>
              <a:rPr lang="en-US" sz="2000" b="1" dirty="0">
                <a:solidFill>
                  <a:srgbClr val="1C4072"/>
                </a:solidFill>
              </a:rPr>
              <a:t>dissimilarity</a:t>
            </a:r>
            <a:r>
              <a:rPr lang="en-US" sz="2000" dirty="0">
                <a:solidFill>
                  <a:srgbClr val="1C4072"/>
                </a:solidFill>
              </a:rPr>
              <a:t> patterns between each pair of social concepts.</a:t>
            </a:r>
          </a:p>
        </p:txBody>
      </p:sp>
      <p:pic>
        <p:nvPicPr>
          <p:cNvPr id="414" name="Imagen 413">
            <a:extLst>
              <a:ext uri="{FF2B5EF4-FFF2-40B4-BE49-F238E27FC236}">
                <a16:creationId xmlns:a16="http://schemas.microsoft.com/office/drawing/2014/main" id="{E0DCA0D5-7289-8A4A-8970-42E93B2B30AE}"/>
              </a:ext>
            </a:extLst>
          </p:cNvPr>
          <p:cNvPicPr>
            <a:picLocks noChangeAspect="1"/>
          </p:cNvPicPr>
          <p:nvPr/>
        </p:nvPicPr>
        <p:blipFill>
          <a:blip r:embed="rId26"/>
          <a:stretch>
            <a:fillRect/>
          </a:stretch>
        </p:blipFill>
        <p:spPr>
          <a:xfrm>
            <a:off x="18455597" y="35041902"/>
            <a:ext cx="429670" cy="327781"/>
          </a:xfrm>
          <a:prstGeom prst="rect">
            <a:avLst/>
          </a:prstGeom>
        </p:spPr>
      </p:pic>
      <p:sp>
        <p:nvSpPr>
          <p:cNvPr id="415" name="CuadroTexto 414">
            <a:extLst>
              <a:ext uri="{FF2B5EF4-FFF2-40B4-BE49-F238E27FC236}">
                <a16:creationId xmlns:a16="http://schemas.microsoft.com/office/drawing/2014/main" id="{E8F0B750-0EC8-C74A-BA7C-65495BFA24A3}"/>
              </a:ext>
            </a:extLst>
          </p:cNvPr>
          <p:cNvSpPr txBox="1"/>
          <p:nvPr/>
        </p:nvSpPr>
        <p:spPr>
          <a:xfrm>
            <a:off x="19009217" y="36823005"/>
            <a:ext cx="4033394" cy="1631216"/>
          </a:xfrm>
          <a:prstGeom prst="rect">
            <a:avLst/>
          </a:prstGeom>
          <a:noFill/>
        </p:spPr>
        <p:txBody>
          <a:bodyPr wrap="square" rtlCol="0">
            <a:spAutoFit/>
          </a:bodyPr>
          <a:lstStyle/>
          <a:p>
            <a:r>
              <a:rPr lang="en-US" sz="2000" dirty="0">
                <a:solidFill>
                  <a:srgbClr val="1C4072"/>
                </a:solidFill>
              </a:rPr>
              <a:t>Looking at behavioral ratings we see that </a:t>
            </a:r>
            <a:r>
              <a:rPr lang="en-US" sz="2000" i="1" dirty="0">
                <a:solidFill>
                  <a:srgbClr val="1C4072"/>
                </a:solidFill>
              </a:rPr>
              <a:t>likableness</a:t>
            </a:r>
            <a:r>
              <a:rPr lang="en-US" sz="2000" dirty="0">
                <a:solidFill>
                  <a:srgbClr val="1C4072"/>
                </a:solidFill>
              </a:rPr>
              <a:t> seems to be the underlying feature driving (dis)similarity between social concepts.</a:t>
            </a:r>
          </a:p>
        </p:txBody>
      </p:sp>
      <p:pic>
        <p:nvPicPr>
          <p:cNvPr id="416" name="Imagen 415">
            <a:extLst>
              <a:ext uri="{FF2B5EF4-FFF2-40B4-BE49-F238E27FC236}">
                <a16:creationId xmlns:a16="http://schemas.microsoft.com/office/drawing/2014/main" id="{545DEBDB-EFFE-DC49-B899-FF6DD86C3838}"/>
              </a:ext>
            </a:extLst>
          </p:cNvPr>
          <p:cNvPicPr>
            <a:picLocks noChangeAspect="1"/>
          </p:cNvPicPr>
          <p:nvPr/>
        </p:nvPicPr>
        <p:blipFill>
          <a:blip r:embed="rId26"/>
          <a:stretch>
            <a:fillRect/>
          </a:stretch>
        </p:blipFill>
        <p:spPr>
          <a:xfrm>
            <a:off x="18455597" y="37013058"/>
            <a:ext cx="429670" cy="327781"/>
          </a:xfrm>
          <a:prstGeom prst="rect">
            <a:avLst/>
          </a:prstGeom>
        </p:spPr>
      </p:pic>
      <p:sp>
        <p:nvSpPr>
          <p:cNvPr id="417" name="CuadroTexto 416">
            <a:extLst>
              <a:ext uri="{FF2B5EF4-FFF2-40B4-BE49-F238E27FC236}">
                <a16:creationId xmlns:a16="http://schemas.microsoft.com/office/drawing/2014/main" id="{A603EBDE-CA90-574B-86B0-43BC37FC8948}"/>
              </a:ext>
            </a:extLst>
          </p:cNvPr>
          <p:cNvSpPr txBox="1"/>
          <p:nvPr/>
        </p:nvSpPr>
        <p:spPr>
          <a:xfrm rot="18272298">
            <a:off x="23809900" y="34169897"/>
            <a:ext cx="565091" cy="369332"/>
          </a:xfrm>
          <a:prstGeom prst="rect">
            <a:avLst/>
          </a:prstGeom>
          <a:noFill/>
        </p:spPr>
        <p:txBody>
          <a:bodyPr wrap="none" rtlCol="0">
            <a:spAutoFit/>
          </a:bodyPr>
          <a:lstStyle/>
          <a:p>
            <a:r>
              <a:rPr lang="en-US" sz="1800" dirty="0">
                <a:solidFill>
                  <a:srgbClr val="1C4072"/>
                </a:solidFill>
              </a:rPr>
              <a:t>LTL</a:t>
            </a:r>
          </a:p>
        </p:txBody>
      </p:sp>
      <p:sp>
        <p:nvSpPr>
          <p:cNvPr id="418" name="CuadroTexto 417">
            <a:extLst>
              <a:ext uri="{FF2B5EF4-FFF2-40B4-BE49-F238E27FC236}">
                <a16:creationId xmlns:a16="http://schemas.microsoft.com/office/drawing/2014/main" id="{42046429-7B6D-E74F-A872-42160C7EC0DB}"/>
              </a:ext>
            </a:extLst>
          </p:cNvPr>
          <p:cNvSpPr txBox="1"/>
          <p:nvPr/>
        </p:nvSpPr>
        <p:spPr>
          <a:xfrm rot="18272298">
            <a:off x="24475668" y="34171667"/>
            <a:ext cx="569387" cy="369332"/>
          </a:xfrm>
          <a:prstGeom prst="rect">
            <a:avLst/>
          </a:prstGeom>
          <a:noFill/>
        </p:spPr>
        <p:txBody>
          <a:bodyPr wrap="none" rtlCol="0">
            <a:spAutoFit/>
          </a:bodyPr>
          <a:lstStyle/>
          <a:p>
            <a:r>
              <a:rPr lang="en-US" sz="1800" dirty="0">
                <a:solidFill>
                  <a:srgbClr val="1C4072"/>
                </a:solidFill>
              </a:rPr>
              <a:t>IFG</a:t>
            </a:r>
          </a:p>
        </p:txBody>
      </p:sp>
      <p:sp>
        <p:nvSpPr>
          <p:cNvPr id="419" name="CuadroTexto 418">
            <a:extLst>
              <a:ext uri="{FF2B5EF4-FFF2-40B4-BE49-F238E27FC236}">
                <a16:creationId xmlns:a16="http://schemas.microsoft.com/office/drawing/2014/main" id="{A31E4913-E92D-C94A-92A0-08B9245FFF9F}"/>
              </a:ext>
            </a:extLst>
          </p:cNvPr>
          <p:cNvSpPr txBox="1"/>
          <p:nvPr/>
        </p:nvSpPr>
        <p:spPr>
          <a:xfrm rot="18272298">
            <a:off x="25098700" y="34208640"/>
            <a:ext cx="659155" cy="369332"/>
          </a:xfrm>
          <a:prstGeom prst="rect">
            <a:avLst/>
          </a:prstGeom>
          <a:noFill/>
        </p:spPr>
        <p:txBody>
          <a:bodyPr wrap="none" rtlCol="0">
            <a:spAutoFit/>
          </a:bodyPr>
          <a:lstStyle/>
          <a:p>
            <a:r>
              <a:rPr lang="en-US" sz="1800" dirty="0">
                <a:solidFill>
                  <a:srgbClr val="1C4072"/>
                </a:solidFill>
              </a:rPr>
              <a:t>Prec</a:t>
            </a:r>
          </a:p>
        </p:txBody>
      </p:sp>
      <p:sp>
        <p:nvSpPr>
          <p:cNvPr id="420" name="CuadroTexto 419">
            <a:extLst>
              <a:ext uri="{FF2B5EF4-FFF2-40B4-BE49-F238E27FC236}">
                <a16:creationId xmlns:a16="http://schemas.microsoft.com/office/drawing/2014/main" id="{62139CD4-7FE7-BE42-8D80-7FE5F4F93C91}"/>
              </a:ext>
            </a:extLst>
          </p:cNvPr>
          <p:cNvSpPr txBox="1"/>
          <p:nvPr/>
        </p:nvSpPr>
        <p:spPr>
          <a:xfrm rot="18272298">
            <a:off x="25800824" y="34180461"/>
            <a:ext cx="590739" cy="369332"/>
          </a:xfrm>
          <a:prstGeom prst="rect">
            <a:avLst/>
          </a:prstGeom>
          <a:noFill/>
        </p:spPr>
        <p:txBody>
          <a:bodyPr wrap="none" rtlCol="0">
            <a:spAutoFit/>
          </a:bodyPr>
          <a:lstStyle/>
          <a:p>
            <a:r>
              <a:rPr lang="en-US" sz="1800" dirty="0">
                <a:solidFill>
                  <a:srgbClr val="1C4072"/>
                </a:solidFill>
              </a:rPr>
              <a:t>ATL</a:t>
            </a:r>
          </a:p>
        </p:txBody>
      </p:sp>
      <p:sp>
        <p:nvSpPr>
          <p:cNvPr id="421" name="CuadroTexto 420">
            <a:extLst>
              <a:ext uri="{FF2B5EF4-FFF2-40B4-BE49-F238E27FC236}">
                <a16:creationId xmlns:a16="http://schemas.microsoft.com/office/drawing/2014/main" id="{88B663C7-54DB-4647-9BCC-460906310FE8}"/>
              </a:ext>
            </a:extLst>
          </p:cNvPr>
          <p:cNvSpPr txBox="1"/>
          <p:nvPr/>
        </p:nvSpPr>
        <p:spPr>
          <a:xfrm rot="18272298">
            <a:off x="26376824" y="34256177"/>
            <a:ext cx="774571" cy="369332"/>
          </a:xfrm>
          <a:prstGeom prst="rect">
            <a:avLst/>
          </a:prstGeom>
          <a:noFill/>
        </p:spPr>
        <p:txBody>
          <a:bodyPr wrap="none" rtlCol="0">
            <a:spAutoFit/>
          </a:bodyPr>
          <a:lstStyle/>
          <a:p>
            <a:r>
              <a:rPr lang="en-US" sz="1800" dirty="0">
                <a:solidFill>
                  <a:srgbClr val="1C4072"/>
                </a:solidFill>
              </a:rPr>
              <a:t>aPFC</a:t>
            </a:r>
          </a:p>
        </p:txBody>
      </p:sp>
      <p:sp>
        <p:nvSpPr>
          <p:cNvPr id="422" name="CuadroTexto 421">
            <a:extLst>
              <a:ext uri="{FF2B5EF4-FFF2-40B4-BE49-F238E27FC236}">
                <a16:creationId xmlns:a16="http://schemas.microsoft.com/office/drawing/2014/main" id="{B0F05774-A801-CF42-B278-1A7FB0C8EF3F}"/>
              </a:ext>
            </a:extLst>
          </p:cNvPr>
          <p:cNvSpPr txBox="1"/>
          <p:nvPr/>
        </p:nvSpPr>
        <p:spPr>
          <a:xfrm rot="18272298">
            <a:off x="27185804" y="34139975"/>
            <a:ext cx="492443" cy="369332"/>
          </a:xfrm>
          <a:prstGeom prst="rect">
            <a:avLst/>
          </a:prstGeom>
          <a:noFill/>
        </p:spPr>
        <p:txBody>
          <a:bodyPr wrap="none" rtlCol="0">
            <a:spAutoFit/>
          </a:bodyPr>
          <a:lstStyle/>
          <a:p>
            <a:r>
              <a:rPr lang="en-US" sz="1800" dirty="0">
                <a:solidFill>
                  <a:srgbClr val="1C4072"/>
                </a:solidFill>
              </a:rPr>
              <a:t>Ins</a:t>
            </a:r>
          </a:p>
        </p:txBody>
      </p:sp>
      <p:sp>
        <p:nvSpPr>
          <p:cNvPr id="423" name="CuadroTexto 422">
            <a:extLst>
              <a:ext uri="{FF2B5EF4-FFF2-40B4-BE49-F238E27FC236}">
                <a16:creationId xmlns:a16="http://schemas.microsoft.com/office/drawing/2014/main" id="{E5EF87F1-F6B0-294B-AFF8-E5FCA8131D55}"/>
              </a:ext>
            </a:extLst>
          </p:cNvPr>
          <p:cNvSpPr txBox="1"/>
          <p:nvPr/>
        </p:nvSpPr>
        <p:spPr>
          <a:xfrm rot="18272298">
            <a:off x="27763952" y="34213922"/>
            <a:ext cx="671979" cy="369332"/>
          </a:xfrm>
          <a:prstGeom prst="rect">
            <a:avLst/>
          </a:prstGeom>
          <a:noFill/>
        </p:spPr>
        <p:txBody>
          <a:bodyPr wrap="none" rtlCol="0">
            <a:spAutoFit/>
          </a:bodyPr>
          <a:lstStyle/>
          <a:p>
            <a:r>
              <a:rPr lang="en-US" sz="1800" dirty="0">
                <a:solidFill>
                  <a:srgbClr val="1C4072"/>
                </a:solidFill>
              </a:rPr>
              <a:t>ACC</a:t>
            </a:r>
          </a:p>
        </p:txBody>
      </p:sp>
      <p:sp>
        <p:nvSpPr>
          <p:cNvPr id="424" name="CuadroTexto 423">
            <a:extLst>
              <a:ext uri="{FF2B5EF4-FFF2-40B4-BE49-F238E27FC236}">
                <a16:creationId xmlns:a16="http://schemas.microsoft.com/office/drawing/2014/main" id="{8060F05C-A0FA-F845-8D36-169865F3CE0B}"/>
              </a:ext>
            </a:extLst>
          </p:cNvPr>
          <p:cNvSpPr txBox="1"/>
          <p:nvPr/>
        </p:nvSpPr>
        <p:spPr>
          <a:xfrm rot="18272298">
            <a:off x="28431868" y="34213922"/>
            <a:ext cx="671979" cy="369332"/>
          </a:xfrm>
          <a:prstGeom prst="rect">
            <a:avLst/>
          </a:prstGeom>
          <a:noFill/>
        </p:spPr>
        <p:txBody>
          <a:bodyPr wrap="none" rtlCol="0">
            <a:spAutoFit/>
          </a:bodyPr>
          <a:lstStyle/>
          <a:p>
            <a:r>
              <a:rPr lang="en-US" sz="1800" dirty="0">
                <a:solidFill>
                  <a:srgbClr val="1C4072"/>
                </a:solidFill>
              </a:rPr>
              <a:t>PCC</a:t>
            </a:r>
          </a:p>
        </p:txBody>
      </p:sp>
      <p:sp>
        <p:nvSpPr>
          <p:cNvPr id="425" name="CuadroTexto 424">
            <a:extLst>
              <a:ext uri="{FF2B5EF4-FFF2-40B4-BE49-F238E27FC236}">
                <a16:creationId xmlns:a16="http://schemas.microsoft.com/office/drawing/2014/main" id="{3A3C52A9-F3B0-2743-A94E-400135826951}"/>
              </a:ext>
            </a:extLst>
          </p:cNvPr>
          <p:cNvSpPr txBox="1"/>
          <p:nvPr/>
        </p:nvSpPr>
        <p:spPr>
          <a:xfrm rot="18272298">
            <a:off x="29202378" y="34142540"/>
            <a:ext cx="466794" cy="369332"/>
          </a:xfrm>
          <a:prstGeom prst="rect">
            <a:avLst/>
          </a:prstGeom>
          <a:noFill/>
        </p:spPr>
        <p:txBody>
          <a:bodyPr wrap="none" rtlCol="0">
            <a:spAutoFit/>
          </a:bodyPr>
          <a:lstStyle/>
          <a:p>
            <a:r>
              <a:rPr lang="en-US" sz="1800" dirty="0">
                <a:solidFill>
                  <a:srgbClr val="1C4072"/>
                </a:solidFill>
              </a:rPr>
              <a:t>V1</a:t>
            </a:r>
          </a:p>
        </p:txBody>
      </p:sp>
      <p:sp>
        <p:nvSpPr>
          <p:cNvPr id="426" name="CuadroTexto 425">
            <a:extLst>
              <a:ext uri="{FF2B5EF4-FFF2-40B4-BE49-F238E27FC236}">
                <a16:creationId xmlns:a16="http://schemas.microsoft.com/office/drawing/2014/main" id="{2B82CE02-7C4F-7141-9A58-69E911F52C65}"/>
              </a:ext>
            </a:extLst>
          </p:cNvPr>
          <p:cNvSpPr txBox="1"/>
          <p:nvPr/>
        </p:nvSpPr>
        <p:spPr>
          <a:xfrm rot="18272298">
            <a:off x="23822990" y="41054962"/>
            <a:ext cx="565091" cy="369332"/>
          </a:xfrm>
          <a:prstGeom prst="rect">
            <a:avLst/>
          </a:prstGeom>
          <a:noFill/>
        </p:spPr>
        <p:txBody>
          <a:bodyPr wrap="none" rtlCol="0">
            <a:spAutoFit/>
          </a:bodyPr>
          <a:lstStyle/>
          <a:p>
            <a:r>
              <a:rPr lang="en-US" sz="1800" dirty="0">
                <a:solidFill>
                  <a:srgbClr val="1C4072"/>
                </a:solidFill>
              </a:rPr>
              <a:t>LTL</a:t>
            </a:r>
          </a:p>
        </p:txBody>
      </p:sp>
      <p:sp>
        <p:nvSpPr>
          <p:cNvPr id="427" name="CuadroTexto 426">
            <a:extLst>
              <a:ext uri="{FF2B5EF4-FFF2-40B4-BE49-F238E27FC236}">
                <a16:creationId xmlns:a16="http://schemas.microsoft.com/office/drawing/2014/main" id="{B26C3BA6-944A-094A-B7EF-1F6214E68C7F}"/>
              </a:ext>
            </a:extLst>
          </p:cNvPr>
          <p:cNvSpPr txBox="1"/>
          <p:nvPr/>
        </p:nvSpPr>
        <p:spPr>
          <a:xfrm rot="18272298">
            <a:off x="24468778" y="41056732"/>
            <a:ext cx="569387" cy="369332"/>
          </a:xfrm>
          <a:prstGeom prst="rect">
            <a:avLst/>
          </a:prstGeom>
          <a:noFill/>
        </p:spPr>
        <p:txBody>
          <a:bodyPr wrap="none" rtlCol="0">
            <a:spAutoFit/>
          </a:bodyPr>
          <a:lstStyle/>
          <a:p>
            <a:r>
              <a:rPr lang="en-US" sz="1800" dirty="0">
                <a:solidFill>
                  <a:srgbClr val="1C4072"/>
                </a:solidFill>
              </a:rPr>
              <a:t>IFG</a:t>
            </a:r>
          </a:p>
        </p:txBody>
      </p:sp>
      <p:sp>
        <p:nvSpPr>
          <p:cNvPr id="428" name="CuadroTexto 427">
            <a:extLst>
              <a:ext uri="{FF2B5EF4-FFF2-40B4-BE49-F238E27FC236}">
                <a16:creationId xmlns:a16="http://schemas.microsoft.com/office/drawing/2014/main" id="{7C7A80A2-F3FB-364E-A901-5611BAC95EFE}"/>
              </a:ext>
            </a:extLst>
          </p:cNvPr>
          <p:cNvSpPr txBox="1"/>
          <p:nvPr/>
        </p:nvSpPr>
        <p:spPr>
          <a:xfrm rot="18272298">
            <a:off x="25071831" y="41093705"/>
            <a:ext cx="659155" cy="369332"/>
          </a:xfrm>
          <a:prstGeom prst="rect">
            <a:avLst/>
          </a:prstGeom>
          <a:noFill/>
        </p:spPr>
        <p:txBody>
          <a:bodyPr wrap="none" rtlCol="0">
            <a:spAutoFit/>
          </a:bodyPr>
          <a:lstStyle/>
          <a:p>
            <a:r>
              <a:rPr lang="en-US" sz="1800" dirty="0">
                <a:solidFill>
                  <a:srgbClr val="1C4072"/>
                </a:solidFill>
              </a:rPr>
              <a:t>Prec</a:t>
            </a:r>
          </a:p>
        </p:txBody>
      </p:sp>
      <p:sp>
        <p:nvSpPr>
          <p:cNvPr id="429" name="CuadroTexto 428">
            <a:extLst>
              <a:ext uri="{FF2B5EF4-FFF2-40B4-BE49-F238E27FC236}">
                <a16:creationId xmlns:a16="http://schemas.microsoft.com/office/drawing/2014/main" id="{AF06FF0C-3E6A-444C-B9B7-2F1A0DD7EF48}"/>
              </a:ext>
            </a:extLst>
          </p:cNvPr>
          <p:cNvSpPr txBox="1"/>
          <p:nvPr/>
        </p:nvSpPr>
        <p:spPr>
          <a:xfrm rot="18272298">
            <a:off x="25753976" y="41065526"/>
            <a:ext cx="590739" cy="369332"/>
          </a:xfrm>
          <a:prstGeom prst="rect">
            <a:avLst/>
          </a:prstGeom>
          <a:noFill/>
        </p:spPr>
        <p:txBody>
          <a:bodyPr wrap="none" rtlCol="0">
            <a:spAutoFit/>
          </a:bodyPr>
          <a:lstStyle/>
          <a:p>
            <a:r>
              <a:rPr lang="en-US" sz="1800" dirty="0">
                <a:solidFill>
                  <a:srgbClr val="1C4072"/>
                </a:solidFill>
              </a:rPr>
              <a:t>ATL</a:t>
            </a:r>
          </a:p>
        </p:txBody>
      </p:sp>
      <p:sp>
        <p:nvSpPr>
          <p:cNvPr id="430" name="CuadroTexto 429">
            <a:extLst>
              <a:ext uri="{FF2B5EF4-FFF2-40B4-BE49-F238E27FC236}">
                <a16:creationId xmlns:a16="http://schemas.microsoft.com/office/drawing/2014/main" id="{2754D51A-1274-8242-AFCD-EE6BA0414426}"/>
              </a:ext>
            </a:extLst>
          </p:cNvPr>
          <p:cNvSpPr txBox="1"/>
          <p:nvPr/>
        </p:nvSpPr>
        <p:spPr>
          <a:xfrm rot="18272298">
            <a:off x="26309997" y="41141242"/>
            <a:ext cx="774571" cy="369332"/>
          </a:xfrm>
          <a:prstGeom prst="rect">
            <a:avLst/>
          </a:prstGeom>
          <a:noFill/>
        </p:spPr>
        <p:txBody>
          <a:bodyPr wrap="none" rtlCol="0">
            <a:spAutoFit/>
          </a:bodyPr>
          <a:lstStyle/>
          <a:p>
            <a:r>
              <a:rPr lang="en-US" sz="1800" dirty="0">
                <a:solidFill>
                  <a:srgbClr val="1C4072"/>
                </a:solidFill>
              </a:rPr>
              <a:t>aPFC</a:t>
            </a:r>
          </a:p>
        </p:txBody>
      </p:sp>
      <p:sp>
        <p:nvSpPr>
          <p:cNvPr id="431" name="CuadroTexto 430">
            <a:extLst>
              <a:ext uri="{FF2B5EF4-FFF2-40B4-BE49-F238E27FC236}">
                <a16:creationId xmlns:a16="http://schemas.microsoft.com/office/drawing/2014/main" id="{3E64A092-30F3-CC42-AED8-C09A7A283A3D}"/>
              </a:ext>
            </a:extLst>
          </p:cNvPr>
          <p:cNvSpPr txBox="1"/>
          <p:nvPr/>
        </p:nvSpPr>
        <p:spPr>
          <a:xfrm rot="18272298">
            <a:off x="27098998" y="41025040"/>
            <a:ext cx="492443" cy="369332"/>
          </a:xfrm>
          <a:prstGeom prst="rect">
            <a:avLst/>
          </a:prstGeom>
          <a:noFill/>
        </p:spPr>
        <p:txBody>
          <a:bodyPr wrap="none" rtlCol="0">
            <a:spAutoFit/>
          </a:bodyPr>
          <a:lstStyle/>
          <a:p>
            <a:r>
              <a:rPr lang="en-US" sz="1800" dirty="0">
                <a:solidFill>
                  <a:srgbClr val="1C4072"/>
                </a:solidFill>
              </a:rPr>
              <a:t>Ins</a:t>
            </a:r>
          </a:p>
        </p:txBody>
      </p:sp>
      <p:sp>
        <p:nvSpPr>
          <p:cNvPr id="432" name="CuadroTexto 431">
            <a:extLst>
              <a:ext uri="{FF2B5EF4-FFF2-40B4-BE49-F238E27FC236}">
                <a16:creationId xmlns:a16="http://schemas.microsoft.com/office/drawing/2014/main" id="{26993B08-BD61-A64D-BC37-05C2B96E724F}"/>
              </a:ext>
            </a:extLst>
          </p:cNvPr>
          <p:cNvSpPr txBox="1"/>
          <p:nvPr/>
        </p:nvSpPr>
        <p:spPr>
          <a:xfrm rot="18272298">
            <a:off x="27657167" y="41098987"/>
            <a:ext cx="671979" cy="369332"/>
          </a:xfrm>
          <a:prstGeom prst="rect">
            <a:avLst/>
          </a:prstGeom>
          <a:noFill/>
        </p:spPr>
        <p:txBody>
          <a:bodyPr wrap="none" rtlCol="0">
            <a:spAutoFit/>
          </a:bodyPr>
          <a:lstStyle/>
          <a:p>
            <a:r>
              <a:rPr lang="en-US" sz="1800" dirty="0">
                <a:solidFill>
                  <a:srgbClr val="1C4072"/>
                </a:solidFill>
              </a:rPr>
              <a:t>ACC</a:t>
            </a:r>
          </a:p>
        </p:txBody>
      </p:sp>
      <p:sp>
        <p:nvSpPr>
          <p:cNvPr id="433" name="CuadroTexto 432">
            <a:extLst>
              <a:ext uri="{FF2B5EF4-FFF2-40B4-BE49-F238E27FC236}">
                <a16:creationId xmlns:a16="http://schemas.microsoft.com/office/drawing/2014/main" id="{8855B96E-ABC3-274F-9543-CC22102DE3A8}"/>
              </a:ext>
            </a:extLst>
          </p:cNvPr>
          <p:cNvSpPr txBox="1"/>
          <p:nvPr/>
        </p:nvSpPr>
        <p:spPr>
          <a:xfrm rot="18272298">
            <a:off x="28305104" y="41098987"/>
            <a:ext cx="671979" cy="369332"/>
          </a:xfrm>
          <a:prstGeom prst="rect">
            <a:avLst/>
          </a:prstGeom>
          <a:noFill/>
        </p:spPr>
        <p:txBody>
          <a:bodyPr wrap="none" rtlCol="0">
            <a:spAutoFit/>
          </a:bodyPr>
          <a:lstStyle/>
          <a:p>
            <a:r>
              <a:rPr lang="en-US" sz="1800" dirty="0">
                <a:solidFill>
                  <a:srgbClr val="1C4072"/>
                </a:solidFill>
              </a:rPr>
              <a:t>PCC</a:t>
            </a:r>
          </a:p>
        </p:txBody>
      </p:sp>
      <p:sp>
        <p:nvSpPr>
          <p:cNvPr id="434" name="CuadroTexto 433">
            <a:extLst>
              <a:ext uri="{FF2B5EF4-FFF2-40B4-BE49-F238E27FC236}">
                <a16:creationId xmlns:a16="http://schemas.microsoft.com/office/drawing/2014/main" id="{ED5CACE6-6A97-934B-AC0E-63FD1F43C8D3}"/>
              </a:ext>
            </a:extLst>
          </p:cNvPr>
          <p:cNvSpPr txBox="1"/>
          <p:nvPr/>
        </p:nvSpPr>
        <p:spPr>
          <a:xfrm rot="18272298">
            <a:off x="29055631" y="41014476"/>
            <a:ext cx="466794" cy="369332"/>
          </a:xfrm>
          <a:prstGeom prst="rect">
            <a:avLst/>
          </a:prstGeom>
          <a:noFill/>
        </p:spPr>
        <p:txBody>
          <a:bodyPr wrap="none" rtlCol="0">
            <a:spAutoFit/>
          </a:bodyPr>
          <a:lstStyle/>
          <a:p>
            <a:r>
              <a:rPr lang="en-US" sz="1800" dirty="0">
                <a:solidFill>
                  <a:srgbClr val="1C4072"/>
                </a:solidFill>
              </a:rPr>
              <a:t>V1</a:t>
            </a:r>
          </a:p>
        </p:txBody>
      </p:sp>
      <p:sp>
        <p:nvSpPr>
          <p:cNvPr id="435" name="CuadroTexto 434">
            <a:extLst>
              <a:ext uri="{FF2B5EF4-FFF2-40B4-BE49-F238E27FC236}">
                <a16:creationId xmlns:a16="http://schemas.microsoft.com/office/drawing/2014/main" id="{E062CFC1-AA93-994D-B20F-4F37DCF8BF36}"/>
              </a:ext>
            </a:extLst>
          </p:cNvPr>
          <p:cNvSpPr txBox="1"/>
          <p:nvPr/>
        </p:nvSpPr>
        <p:spPr>
          <a:xfrm>
            <a:off x="6119547" y="32547593"/>
            <a:ext cx="565091" cy="369332"/>
          </a:xfrm>
          <a:prstGeom prst="rect">
            <a:avLst/>
          </a:prstGeom>
          <a:noFill/>
        </p:spPr>
        <p:txBody>
          <a:bodyPr wrap="none" rtlCol="0">
            <a:spAutoFit/>
          </a:bodyPr>
          <a:lstStyle/>
          <a:p>
            <a:r>
              <a:rPr lang="en-US" sz="1800" dirty="0">
                <a:solidFill>
                  <a:srgbClr val="1C4072"/>
                </a:solidFill>
              </a:rPr>
              <a:t>LTL</a:t>
            </a:r>
          </a:p>
        </p:txBody>
      </p:sp>
      <p:sp>
        <p:nvSpPr>
          <p:cNvPr id="436" name="CuadroTexto 435">
            <a:extLst>
              <a:ext uri="{FF2B5EF4-FFF2-40B4-BE49-F238E27FC236}">
                <a16:creationId xmlns:a16="http://schemas.microsoft.com/office/drawing/2014/main" id="{4D0F8929-1CAE-7C4D-9A3B-27B1C0463E28}"/>
              </a:ext>
            </a:extLst>
          </p:cNvPr>
          <p:cNvSpPr txBox="1"/>
          <p:nvPr/>
        </p:nvSpPr>
        <p:spPr>
          <a:xfrm>
            <a:off x="7735491" y="32547593"/>
            <a:ext cx="569387" cy="369332"/>
          </a:xfrm>
          <a:prstGeom prst="rect">
            <a:avLst/>
          </a:prstGeom>
          <a:noFill/>
        </p:spPr>
        <p:txBody>
          <a:bodyPr wrap="none" rtlCol="0">
            <a:spAutoFit/>
          </a:bodyPr>
          <a:lstStyle/>
          <a:p>
            <a:r>
              <a:rPr lang="en-US" sz="1800" dirty="0">
                <a:solidFill>
                  <a:srgbClr val="1C4072"/>
                </a:solidFill>
              </a:rPr>
              <a:t>IFG</a:t>
            </a:r>
          </a:p>
        </p:txBody>
      </p:sp>
      <p:sp>
        <p:nvSpPr>
          <p:cNvPr id="437" name="CuadroTexto 436">
            <a:extLst>
              <a:ext uri="{FF2B5EF4-FFF2-40B4-BE49-F238E27FC236}">
                <a16:creationId xmlns:a16="http://schemas.microsoft.com/office/drawing/2014/main" id="{132123DC-D47B-B64A-8FDF-21585FC32D4E}"/>
              </a:ext>
            </a:extLst>
          </p:cNvPr>
          <p:cNvSpPr txBox="1"/>
          <p:nvPr/>
        </p:nvSpPr>
        <p:spPr>
          <a:xfrm>
            <a:off x="9289083" y="32547593"/>
            <a:ext cx="659155" cy="369332"/>
          </a:xfrm>
          <a:prstGeom prst="rect">
            <a:avLst/>
          </a:prstGeom>
          <a:noFill/>
        </p:spPr>
        <p:txBody>
          <a:bodyPr wrap="none" rtlCol="0">
            <a:spAutoFit/>
          </a:bodyPr>
          <a:lstStyle/>
          <a:p>
            <a:r>
              <a:rPr lang="en-US" sz="1800" dirty="0">
                <a:solidFill>
                  <a:srgbClr val="1C4072"/>
                </a:solidFill>
              </a:rPr>
              <a:t>Prec</a:t>
            </a:r>
          </a:p>
        </p:txBody>
      </p:sp>
      <p:sp>
        <p:nvSpPr>
          <p:cNvPr id="439" name="CuadroTexto 438">
            <a:extLst>
              <a:ext uri="{FF2B5EF4-FFF2-40B4-BE49-F238E27FC236}">
                <a16:creationId xmlns:a16="http://schemas.microsoft.com/office/drawing/2014/main" id="{8FA2AC3D-FF61-1044-A10E-347C0BFE5F8E}"/>
              </a:ext>
            </a:extLst>
          </p:cNvPr>
          <p:cNvSpPr txBox="1"/>
          <p:nvPr/>
        </p:nvSpPr>
        <p:spPr>
          <a:xfrm>
            <a:off x="6106723" y="34059761"/>
            <a:ext cx="590739" cy="369332"/>
          </a:xfrm>
          <a:prstGeom prst="rect">
            <a:avLst/>
          </a:prstGeom>
          <a:noFill/>
        </p:spPr>
        <p:txBody>
          <a:bodyPr wrap="none" rtlCol="0">
            <a:spAutoFit/>
          </a:bodyPr>
          <a:lstStyle/>
          <a:p>
            <a:r>
              <a:rPr lang="en-US" sz="1800" dirty="0">
                <a:solidFill>
                  <a:srgbClr val="1C4072"/>
                </a:solidFill>
              </a:rPr>
              <a:t>ATL</a:t>
            </a:r>
          </a:p>
        </p:txBody>
      </p:sp>
      <p:sp>
        <p:nvSpPr>
          <p:cNvPr id="440" name="CuadroTexto 439">
            <a:extLst>
              <a:ext uri="{FF2B5EF4-FFF2-40B4-BE49-F238E27FC236}">
                <a16:creationId xmlns:a16="http://schemas.microsoft.com/office/drawing/2014/main" id="{E7E5ACE2-2AF4-B54F-8769-1EF5CA4B4B83}"/>
              </a:ext>
            </a:extLst>
          </p:cNvPr>
          <p:cNvSpPr txBox="1"/>
          <p:nvPr/>
        </p:nvSpPr>
        <p:spPr>
          <a:xfrm>
            <a:off x="7632899" y="34059761"/>
            <a:ext cx="774571" cy="369332"/>
          </a:xfrm>
          <a:prstGeom prst="rect">
            <a:avLst/>
          </a:prstGeom>
          <a:noFill/>
        </p:spPr>
        <p:txBody>
          <a:bodyPr wrap="none" rtlCol="0">
            <a:spAutoFit/>
          </a:bodyPr>
          <a:lstStyle/>
          <a:p>
            <a:r>
              <a:rPr lang="en-US" sz="1800" dirty="0">
                <a:solidFill>
                  <a:srgbClr val="1C4072"/>
                </a:solidFill>
              </a:rPr>
              <a:t>aPFC</a:t>
            </a:r>
          </a:p>
        </p:txBody>
      </p:sp>
      <p:sp>
        <p:nvSpPr>
          <p:cNvPr id="441" name="CuadroTexto 440">
            <a:extLst>
              <a:ext uri="{FF2B5EF4-FFF2-40B4-BE49-F238E27FC236}">
                <a16:creationId xmlns:a16="http://schemas.microsoft.com/office/drawing/2014/main" id="{E0A1E501-E13D-BB44-90A3-3157F4DEBB77}"/>
              </a:ext>
            </a:extLst>
          </p:cNvPr>
          <p:cNvSpPr txBox="1"/>
          <p:nvPr/>
        </p:nvSpPr>
        <p:spPr>
          <a:xfrm>
            <a:off x="9372439" y="34059761"/>
            <a:ext cx="492443" cy="369332"/>
          </a:xfrm>
          <a:prstGeom prst="rect">
            <a:avLst/>
          </a:prstGeom>
          <a:noFill/>
        </p:spPr>
        <p:txBody>
          <a:bodyPr wrap="none" rtlCol="0">
            <a:spAutoFit/>
          </a:bodyPr>
          <a:lstStyle/>
          <a:p>
            <a:r>
              <a:rPr lang="en-US" sz="1800" dirty="0">
                <a:solidFill>
                  <a:srgbClr val="1C4072"/>
                </a:solidFill>
              </a:rPr>
              <a:t>Ins</a:t>
            </a:r>
          </a:p>
        </p:txBody>
      </p:sp>
      <p:sp>
        <p:nvSpPr>
          <p:cNvPr id="442" name="CuadroTexto 441">
            <a:extLst>
              <a:ext uri="{FF2B5EF4-FFF2-40B4-BE49-F238E27FC236}">
                <a16:creationId xmlns:a16="http://schemas.microsoft.com/office/drawing/2014/main" id="{CB452D09-C75B-7E49-BDA6-FCD119BE3C62}"/>
              </a:ext>
            </a:extLst>
          </p:cNvPr>
          <p:cNvSpPr txBox="1"/>
          <p:nvPr/>
        </p:nvSpPr>
        <p:spPr>
          <a:xfrm>
            <a:off x="6066103" y="35636391"/>
            <a:ext cx="671979" cy="369332"/>
          </a:xfrm>
          <a:prstGeom prst="rect">
            <a:avLst/>
          </a:prstGeom>
          <a:noFill/>
        </p:spPr>
        <p:txBody>
          <a:bodyPr wrap="none" rtlCol="0">
            <a:spAutoFit/>
          </a:bodyPr>
          <a:lstStyle/>
          <a:p>
            <a:r>
              <a:rPr lang="en-US" sz="1800" dirty="0">
                <a:solidFill>
                  <a:srgbClr val="1C4072"/>
                </a:solidFill>
              </a:rPr>
              <a:t>ACC</a:t>
            </a:r>
          </a:p>
        </p:txBody>
      </p:sp>
      <p:sp>
        <p:nvSpPr>
          <p:cNvPr id="443" name="CuadroTexto 442">
            <a:extLst>
              <a:ext uri="{FF2B5EF4-FFF2-40B4-BE49-F238E27FC236}">
                <a16:creationId xmlns:a16="http://schemas.microsoft.com/office/drawing/2014/main" id="{FF5AB729-E5F4-B34A-BD50-CC44AD31BD8D}"/>
              </a:ext>
            </a:extLst>
          </p:cNvPr>
          <p:cNvSpPr txBox="1"/>
          <p:nvPr/>
        </p:nvSpPr>
        <p:spPr>
          <a:xfrm>
            <a:off x="7684195" y="35636391"/>
            <a:ext cx="671979" cy="369332"/>
          </a:xfrm>
          <a:prstGeom prst="rect">
            <a:avLst/>
          </a:prstGeom>
          <a:noFill/>
        </p:spPr>
        <p:txBody>
          <a:bodyPr wrap="none" rtlCol="0">
            <a:spAutoFit/>
          </a:bodyPr>
          <a:lstStyle/>
          <a:p>
            <a:r>
              <a:rPr lang="en-US" sz="1800" dirty="0">
                <a:solidFill>
                  <a:srgbClr val="1C4072"/>
                </a:solidFill>
              </a:rPr>
              <a:t>PCC</a:t>
            </a:r>
          </a:p>
        </p:txBody>
      </p:sp>
      <p:sp>
        <p:nvSpPr>
          <p:cNvPr id="444" name="CuadroTexto 443">
            <a:extLst>
              <a:ext uri="{FF2B5EF4-FFF2-40B4-BE49-F238E27FC236}">
                <a16:creationId xmlns:a16="http://schemas.microsoft.com/office/drawing/2014/main" id="{935C6090-6CFA-D140-A430-27C0E1B25314}"/>
              </a:ext>
            </a:extLst>
          </p:cNvPr>
          <p:cNvSpPr txBox="1"/>
          <p:nvPr/>
        </p:nvSpPr>
        <p:spPr>
          <a:xfrm>
            <a:off x="9385263" y="35636391"/>
            <a:ext cx="466794" cy="369332"/>
          </a:xfrm>
          <a:prstGeom prst="rect">
            <a:avLst/>
          </a:prstGeom>
          <a:noFill/>
        </p:spPr>
        <p:txBody>
          <a:bodyPr wrap="none" rtlCol="0">
            <a:spAutoFit/>
          </a:bodyPr>
          <a:lstStyle/>
          <a:p>
            <a:r>
              <a:rPr lang="en-US" sz="1800" dirty="0">
                <a:solidFill>
                  <a:srgbClr val="1C4072"/>
                </a:solidFill>
              </a:rPr>
              <a:t>V1</a:t>
            </a:r>
          </a:p>
        </p:txBody>
      </p:sp>
      <p:sp>
        <p:nvSpPr>
          <p:cNvPr id="445" name="CuadroTexto 444">
            <a:extLst>
              <a:ext uri="{FF2B5EF4-FFF2-40B4-BE49-F238E27FC236}">
                <a16:creationId xmlns:a16="http://schemas.microsoft.com/office/drawing/2014/main" id="{785C8545-D58B-7341-A146-E91136107129}"/>
              </a:ext>
            </a:extLst>
          </p:cNvPr>
          <p:cNvSpPr txBox="1"/>
          <p:nvPr/>
        </p:nvSpPr>
        <p:spPr>
          <a:xfrm>
            <a:off x="25734192" y="28008340"/>
            <a:ext cx="1980029" cy="369332"/>
          </a:xfrm>
          <a:prstGeom prst="rect">
            <a:avLst/>
          </a:prstGeom>
          <a:noFill/>
        </p:spPr>
        <p:txBody>
          <a:bodyPr wrap="none" rtlCol="0">
            <a:spAutoFit/>
          </a:bodyPr>
          <a:lstStyle/>
          <a:p>
            <a:r>
              <a:rPr lang="en-US" sz="1800" b="1" dirty="0">
                <a:solidFill>
                  <a:srgbClr val="1C4072"/>
                </a:solidFill>
              </a:rPr>
              <a:t>Encoding model</a:t>
            </a:r>
          </a:p>
        </p:txBody>
      </p:sp>
      <p:sp>
        <p:nvSpPr>
          <p:cNvPr id="446" name="CuadroTexto 445">
            <a:extLst>
              <a:ext uri="{FF2B5EF4-FFF2-40B4-BE49-F238E27FC236}">
                <a16:creationId xmlns:a16="http://schemas.microsoft.com/office/drawing/2014/main" id="{EECBF1E5-114A-CB44-9F7B-565398E40913}"/>
              </a:ext>
            </a:extLst>
          </p:cNvPr>
          <p:cNvSpPr txBox="1"/>
          <p:nvPr/>
        </p:nvSpPr>
        <p:spPr>
          <a:xfrm>
            <a:off x="24656177" y="34941670"/>
            <a:ext cx="4164345" cy="369332"/>
          </a:xfrm>
          <a:prstGeom prst="rect">
            <a:avLst/>
          </a:prstGeom>
          <a:noFill/>
        </p:spPr>
        <p:txBody>
          <a:bodyPr wrap="none" rtlCol="0">
            <a:spAutoFit/>
          </a:bodyPr>
          <a:lstStyle/>
          <a:p>
            <a:r>
              <a:rPr lang="en-US" sz="1800" b="1" dirty="0">
                <a:solidFill>
                  <a:srgbClr val="1C4072"/>
                </a:solidFill>
              </a:rPr>
              <a:t>Representational Similarity Analysis</a:t>
            </a:r>
          </a:p>
        </p:txBody>
      </p:sp>
      <p:sp>
        <p:nvSpPr>
          <p:cNvPr id="447" name="CuadroTexto 446">
            <a:extLst>
              <a:ext uri="{FF2B5EF4-FFF2-40B4-BE49-F238E27FC236}">
                <a16:creationId xmlns:a16="http://schemas.microsoft.com/office/drawing/2014/main" id="{BF5313FB-78BC-B342-82AE-2BB67C4BF5C5}"/>
              </a:ext>
            </a:extLst>
          </p:cNvPr>
          <p:cNvSpPr txBox="1"/>
          <p:nvPr/>
        </p:nvSpPr>
        <p:spPr>
          <a:xfrm>
            <a:off x="19031956" y="38817144"/>
            <a:ext cx="4033394" cy="1938992"/>
          </a:xfrm>
          <a:prstGeom prst="rect">
            <a:avLst/>
          </a:prstGeom>
          <a:noFill/>
        </p:spPr>
        <p:txBody>
          <a:bodyPr wrap="square" rtlCol="0">
            <a:spAutoFit/>
          </a:bodyPr>
          <a:lstStyle/>
          <a:p>
            <a:r>
              <a:rPr lang="en-US" sz="2000" dirty="0">
                <a:solidFill>
                  <a:srgbClr val="1C4072"/>
                </a:solidFill>
              </a:rPr>
              <a:t>We assessed the correspondence between the representational dissimilarity matrices of BOLD data for each ROI with behavior using Spearman’s rank correlation.</a:t>
            </a:r>
          </a:p>
        </p:txBody>
      </p:sp>
      <p:pic>
        <p:nvPicPr>
          <p:cNvPr id="448" name="Imagen 447">
            <a:extLst>
              <a:ext uri="{FF2B5EF4-FFF2-40B4-BE49-F238E27FC236}">
                <a16:creationId xmlns:a16="http://schemas.microsoft.com/office/drawing/2014/main" id="{F7DC2D48-CFB1-D348-ADFD-7F701065BC81}"/>
              </a:ext>
            </a:extLst>
          </p:cNvPr>
          <p:cNvPicPr>
            <a:picLocks noChangeAspect="1"/>
          </p:cNvPicPr>
          <p:nvPr/>
        </p:nvPicPr>
        <p:blipFill>
          <a:blip r:embed="rId26"/>
          <a:stretch>
            <a:fillRect/>
          </a:stretch>
        </p:blipFill>
        <p:spPr>
          <a:xfrm>
            <a:off x="18478336" y="39007197"/>
            <a:ext cx="429670" cy="327781"/>
          </a:xfrm>
          <a:prstGeom prst="rect">
            <a:avLst/>
          </a:prstGeom>
        </p:spPr>
      </p:pic>
      <p:pic>
        <p:nvPicPr>
          <p:cNvPr id="449" name="Imagen 448">
            <a:extLst>
              <a:ext uri="{FF2B5EF4-FFF2-40B4-BE49-F238E27FC236}">
                <a16:creationId xmlns:a16="http://schemas.microsoft.com/office/drawing/2014/main" id="{9D0AB12D-5A32-3B49-B499-C2900178ECC1}"/>
              </a:ext>
            </a:extLst>
          </p:cNvPr>
          <p:cNvPicPr>
            <a:picLocks noChangeAspect="1"/>
          </p:cNvPicPr>
          <p:nvPr/>
        </p:nvPicPr>
        <p:blipFill>
          <a:blip r:embed="rId28"/>
          <a:stretch>
            <a:fillRect/>
          </a:stretch>
        </p:blipFill>
        <p:spPr>
          <a:xfrm>
            <a:off x="796561" y="8096490"/>
            <a:ext cx="433964" cy="326301"/>
          </a:xfrm>
          <a:prstGeom prst="rect">
            <a:avLst/>
          </a:prstGeom>
        </p:spPr>
      </p:pic>
      <p:pic>
        <p:nvPicPr>
          <p:cNvPr id="451" name="Imagen 450">
            <a:extLst>
              <a:ext uri="{FF2B5EF4-FFF2-40B4-BE49-F238E27FC236}">
                <a16:creationId xmlns:a16="http://schemas.microsoft.com/office/drawing/2014/main" id="{2EC4DDA5-1F5D-8C4E-91AE-3F71616B2A2D}"/>
              </a:ext>
            </a:extLst>
          </p:cNvPr>
          <p:cNvPicPr>
            <a:picLocks noChangeAspect="1"/>
          </p:cNvPicPr>
          <p:nvPr/>
        </p:nvPicPr>
        <p:blipFill>
          <a:blip r:embed="rId28"/>
          <a:stretch>
            <a:fillRect/>
          </a:stretch>
        </p:blipFill>
        <p:spPr>
          <a:xfrm>
            <a:off x="811602" y="13660019"/>
            <a:ext cx="433964" cy="326301"/>
          </a:xfrm>
          <a:prstGeom prst="rect">
            <a:avLst/>
          </a:prstGeom>
        </p:spPr>
      </p:pic>
      <p:sp>
        <p:nvSpPr>
          <p:cNvPr id="24" name="CuadroTexto 23">
            <a:extLst>
              <a:ext uri="{FF2B5EF4-FFF2-40B4-BE49-F238E27FC236}">
                <a16:creationId xmlns:a16="http://schemas.microsoft.com/office/drawing/2014/main" id="{03323D51-BB3D-A94C-BB58-2C34B77C80E8}"/>
              </a:ext>
            </a:extLst>
          </p:cNvPr>
          <p:cNvSpPr txBox="1"/>
          <p:nvPr/>
        </p:nvSpPr>
        <p:spPr>
          <a:xfrm>
            <a:off x="9069436" y="3273436"/>
            <a:ext cx="12901289" cy="830997"/>
          </a:xfrm>
          <a:prstGeom prst="rect">
            <a:avLst/>
          </a:prstGeom>
          <a:noFill/>
        </p:spPr>
        <p:txBody>
          <a:bodyPr wrap="none" rtlCol="0">
            <a:spAutoFit/>
          </a:bodyPr>
          <a:lstStyle/>
          <a:p>
            <a:pPr algn="ctr"/>
            <a:r>
              <a:rPr lang="en-US" sz="2400" baseline="30000" dirty="0">
                <a:solidFill>
                  <a:srgbClr val="1C4072"/>
                </a:solidFill>
                <a:latin typeface="Arial" panose="020B0604020202020204" pitchFamily="34" charset="0"/>
                <a:cs typeface="Arial" panose="020B0604020202020204" pitchFamily="34" charset="0"/>
              </a:rPr>
              <a:t>1</a:t>
            </a:r>
            <a:r>
              <a:rPr lang="en-US" sz="2400" dirty="0">
                <a:solidFill>
                  <a:srgbClr val="1C4072"/>
                </a:solidFill>
                <a:latin typeface="Arial" panose="020B0604020202020204" pitchFamily="34" charset="0"/>
                <a:cs typeface="Arial" panose="020B0604020202020204" pitchFamily="34" charset="0"/>
              </a:rPr>
              <a:t>Basque Center on Cognition, Brain and Language (BCBL), </a:t>
            </a:r>
            <a:r>
              <a:rPr lang="en-US" sz="2400" dirty="0" err="1">
                <a:solidFill>
                  <a:srgbClr val="1C4072"/>
                </a:solidFill>
                <a:latin typeface="Arial" panose="020B0604020202020204" pitchFamily="34" charset="0"/>
                <a:cs typeface="Arial" panose="020B0604020202020204" pitchFamily="34" charset="0"/>
              </a:rPr>
              <a:t>Donostia</a:t>
            </a:r>
            <a:r>
              <a:rPr lang="en-US" sz="2400" dirty="0">
                <a:solidFill>
                  <a:srgbClr val="1C4072"/>
                </a:solidFill>
                <a:latin typeface="Arial" panose="020B0604020202020204" pitchFamily="34" charset="0"/>
                <a:cs typeface="Arial" panose="020B0604020202020204" pitchFamily="34" charset="0"/>
              </a:rPr>
              <a:t> – San Sebastian, Spain</a:t>
            </a:r>
          </a:p>
          <a:p>
            <a:pPr algn="ctr"/>
            <a:r>
              <a:rPr lang="en-US" sz="2400" baseline="30000" dirty="0">
                <a:solidFill>
                  <a:srgbClr val="1C4072"/>
                </a:solidFill>
                <a:latin typeface="Arial" panose="020B0604020202020204" pitchFamily="34" charset="0"/>
                <a:cs typeface="Arial" panose="020B0604020202020204" pitchFamily="34" charset="0"/>
              </a:rPr>
              <a:t>2</a:t>
            </a:r>
            <a:r>
              <a:rPr lang="en-US" sz="2400" dirty="0">
                <a:solidFill>
                  <a:srgbClr val="1C4072"/>
                </a:solidFill>
                <a:latin typeface="Arial" panose="020B0604020202020204" pitchFamily="34" charset="0"/>
                <a:cs typeface="Arial" panose="020B0604020202020204" pitchFamily="34" charset="0"/>
              </a:rPr>
              <a:t>Ikerbasque, Basque Foundation for Science, Bilbao, Spain</a:t>
            </a:r>
          </a:p>
        </p:txBody>
      </p:sp>
      <p:sp>
        <p:nvSpPr>
          <p:cNvPr id="454" name="Rectángulo 453">
            <a:extLst>
              <a:ext uri="{FF2B5EF4-FFF2-40B4-BE49-F238E27FC236}">
                <a16:creationId xmlns:a16="http://schemas.microsoft.com/office/drawing/2014/main" id="{AF85D5A0-5F6B-514A-BBDA-4AA66F0BC11B}"/>
              </a:ext>
            </a:extLst>
          </p:cNvPr>
          <p:cNvSpPr/>
          <p:nvPr/>
        </p:nvSpPr>
        <p:spPr>
          <a:xfrm>
            <a:off x="0" y="5112545"/>
            <a:ext cx="30243464" cy="678397"/>
          </a:xfrm>
          <a:prstGeom prst="rect">
            <a:avLst/>
          </a:prstGeom>
          <a:solidFill>
            <a:srgbClr val="1C4072"/>
          </a:solidFill>
          <a:ln>
            <a:noFill/>
          </a:ln>
          <a:effectLst>
            <a:outerShdw blurRad="1270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2" name="Rectángulo 451">
            <a:extLst>
              <a:ext uri="{FF2B5EF4-FFF2-40B4-BE49-F238E27FC236}">
                <a16:creationId xmlns:a16="http://schemas.microsoft.com/office/drawing/2014/main" id="{4AC94D6E-60ED-A64B-96C2-ED34F30AB886}"/>
              </a:ext>
            </a:extLst>
          </p:cNvPr>
          <p:cNvSpPr/>
          <p:nvPr/>
        </p:nvSpPr>
        <p:spPr>
          <a:xfrm>
            <a:off x="0" y="5796919"/>
            <a:ext cx="30243463" cy="611770"/>
          </a:xfrm>
          <a:prstGeom prst="rect">
            <a:avLst/>
          </a:prstGeom>
          <a:solidFill>
            <a:srgbClr val="009FDA"/>
          </a:solidFill>
          <a:ln>
            <a:noFill/>
          </a:ln>
          <a:effectLst>
            <a:outerShdw blurRad="1270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5" name="CuadroTexto 454">
            <a:extLst>
              <a:ext uri="{FF2B5EF4-FFF2-40B4-BE49-F238E27FC236}">
                <a16:creationId xmlns:a16="http://schemas.microsoft.com/office/drawing/2014/main" id="{E8723F19-E726-7842-B9E7-98708F94C19A}"/>
              </a:ext>
            </a:extLst>
          </p:cNvPr>
          <p:cNvSpPr txBox="1"/>
          <p:nvPr/>
        </p:nvSpPr>
        <p:spPr>
          <a:xfrm>
            <a:off x="742939" y="2448249"/>
            <a:ext cx="1946046" cy="646331"/>
          </a:xfrm>
          <a:prstGeom prst="rect">
            <a:avLst/>
          </a:prstGeom>
          <a:noFill/>
        </p:spPr>
        <p:txBody>
          <a:bodyPr wrap="none" rtlCol="0">
            <a:spAutoFit/>
          </a:bodyPr>
          <a:lstStyle/>
          <a:p>
            <a:r>
              <a:rPr lang="en-GB" sz="3600" dirty="0">
                <a:solidFill>
                  <a:schemeClr val="tx2"/>
                </a:solidFill>
                <a:effectLst>
                  <a:outerShdw blurRad="38100" dist="38100" dir="2700000" algn="tl">
                    <a:srgbClr val="000000">
                      <a:alpha val="43137"/>
                    </a:srgbClr>
                  </a:outerShdw>
                </a:effectLst>
              </a:rPr>
              <a:t># TH852</a:t>
            </a:r>
          </a:p>
        </p:txBody>
      </p:sp>
      <p:sp>
        <p:nvSpPr>
          <p:cNvPr id="30" name="CuadroTexto 29">
            <a:extLst>
              <a:ext uri="{FF2B5EF4-FFF2-40B4-BE49-F238E27FC236}">
                <a16:creationId xmlns:a16="http://schemas.microsoft.com/office/drawing/2014/main" id="{E00D22AE-8C63-A844-A83F-A97DF5DF14AE}"/>
              </a:ext>
            </a:extLst>
          </p:cNvPr>
          <p:cNvSpPr txBox="1"/>
          <p:nvPr/>
        </p:nvSpPr>
        <p:spPr>
          <a:xfrm>
            <a:off x="374922" y="40108433"/>
            <a:ext cx="10478072" cy="2169825"/>
          </a:xfrm>
          <a:prstGeom prst="rect">
            <a:avLst/>
          </a:prstGeom>
          <a:noFill/>
        </p:spPr>
        <p:txBody>
          <a:bodyPr wrap="square" rtlCol="0">
            <a:spAutoFit/>
          </a:bodyPr>
          <a:lstStyle/>
          <a:p>
            <a:r>
              <a:rPr lang="en-US" sz="1500" b="1" dirty="0" err="1">
                <a:solidFill>
                  <a:srgbClr val="1C4072"/>
                </a:solidFill>
              </a:rPr>
              <a:t>Alcalá</a:t>
            </a:r>
            <a:r>
              <a:rPr lang="en-US" sz="1500" b="1" dirty="0">
                <a:solidFill>
                  <a:srgbClr val="1C4072"/>
                </a:solidFill>
              </a:rPr>
              <a:t>-López</a:t>
            </a:r>
            <a:r>
              <a:rPr lang="en-US" sz="1500" dirty="0">
                <a:solidFill>
                  <a:srgbClr val="1C4072"/>
                </a:solidFill>
              </a:rPr>
              <a:t>, D., Smallwood, J., Jefferies, E., Van </a:t>
            </a:r>
            <a:r>
              <a:rPr lang="en-US" sz="1500" dirty="0" err="1">
                <a:solidFill>
                  <a:srgbClr val="1C4072"/>
                </a:solidFill>
              </a:rPr>
              <a:t>Overwalle</a:t>
            </a:r>
            <a:r>
              <a:rPr lang="en-US" sz="1500" dirty="0">
                <a:solidFill>
                  <a:srgbClr val="1C4072"/>
                </a:solidFill>
              </a:rPr>
              <a:t>, F., </a:t>
            </a:r>
            <a:r>
              <a:rPr lang="en-US" sz="1500" dirty="0" err="1">
                <a:solidFill>
                  <a:srgbClr val="1C4072"/>
                </a:solidFill>
              </a:rPr>
              <a:t>Vogeley</a:t>
            </a:r>
            <a:r>
              <a:rPr lang="en-US" sz="1500" dirty="0">
                <a:solidFill>
                  <a:srgbClr val="1C4072"/>
                </a:solidFill>
              </a:rPr>
              <a:t>, K., Mars, R. B., ... &amp; </a:t>
            </a:r>
            <a:r>
              <a:rPr lang="en-US" sz="1500" dirty="0" err="1">
                <a:solidFill>
                  <a:srgbClr val="1C4072"/>
                </a:solidFill>
              </a:rPr>
              <a:t>Bzdok</a:t>
            </a:r>
            <a:r>
              <a:rPr lang="en-US" sz="1500" dirty="0">
                <a:solidFill>
                  <a:srgbClr val="1C4072"/>
                </a:solidFill>
              </a:rPr>
              <a:t>, D. (2017). Computing the social brain connectome across systems and states. </a:t>
            </a:r>
            <a:r>
              <a:rPr lang="en-US" sz="1500" i="1" dirty="0">
                <a:solidFill>
                  <a:srgbClr val="1C4072"/>
                </a:solidFill>
              </a:rPr>
              <a:t>Cerebral cortex</a:t>
            </a:r>
            <a:r>
              <a:rPr lang="en-US" sz="1500" dirty="0">
                <a:solidFill>
                  <a:srgbClr val="1C4072"/>
                </a:solidFill>
              </a:rPr>
              <a:t>, 28(7), 2207-2232. | </a:t>
            </a:r>
            <a:r>
              <a:rPr lang="en-US" sz="1500" b="1" dirty="0">
                <a:solidFill>
                  <a:srgbClr val="1C4072"/>
                </a:solidFill>
              </a:rPr>
              <a:t>Anderson</a:t>
            </a:r>
            <a:r>
              <a:rPr lang="en-US" sz="1500" dirty="0">
                <a:solidFill>
                  <a:srgbClr val="1C4072"/>
                </a:solidFill>
              </a:rPr>
              <a:t>, N. H. (1968). Likableness ratings of 555 personality-trait words. </a:t>
            </a:r>
            <a:r>
              <a:rPr lang="en-US" sz="1500" i="1" dirty="0">
                <a:solidFill>
                  <a:srgbClr val="1C4072"/>
                </a:solidFill>
              </a:rPr>
              <a:t>Journal of personality and social psychology</a:t>
            </a:r>
            <a:r>
              <a:rPr lang="en-US" sz="1500" dirty="0">
                <a:solidFill>
                  <a:srgbClr val="1C4072"/>
                </a:solidFill>
              </a:rPr>
              <a:t>, 9(3), 272. | </a:t>
            </a:r>
            <a:r>
              <a:rPr lang="en-US" sz="1500" b="1" dirty="0">
                <a:solidFill>
                  <a:srgbClr val="1C4072"/>
                </a:solidFill>
              </a:rPr>
              <a:t>Binder</a:t>
            </a:r>
            <a:r>
              <a:rPr lang="en-US" sz="1500" dirty="0">
                <a:solidFill>
                  <a:srgbClr val="1C4072"/>
                </a:solidFill>
              </a:rPr>
              <a:t>, J. R., Desai, R. H., Graves, W. W., &amp; Conant, L. L. (2009). Where is the semantic system? A critical review and meta-analysis of 120 functional neuroimaging studies. </a:t>
            </a:r>
            <a:r>
              <a:rPr lang="en-US" sz="1500" i="1" dirty="0">
                <a:solidFill>
                  <a:srgbClr val="1C4072"/>
                </a:solidFill>
              </a:rPr>
              <a:t>Cerebral Cortex</a:t>
            </a:r>
            <a:r>
              <a:rPr lang="en-US" sz="1500" dirty="0">
                <a:solidFill>
                  <a:srgbClr val="1C4072"/>
                </a:solidFill>
              </a:rPr>
              <a:t>, 19(12), 2767-2796. | </a:t>
            </a:r>
            <a:r>
              <a:rPr lang="en-US" sz="1500" b="1" dirty="0" err="1">
                <a:solidFill>
                  <a:srgbClr val="1C4072"/>
                </a:solidFill>
              </a:rPr>
              <a:t>Haxby</a:t>
            </a:r>
            <a:r>
              <a:rPr lang="en-US" sz="1500" dirty="0">
                <a:solidFill>
                  <a:srgbClr val="1C4072"/>
                </a:solidFill>
              </a:rPr>
              <a:t>, J. V. (2012). Multivariate pattern analysis of fMRI: the early beginnings. </a:t>
            </a:r>
            <a:r>
              <a:rPr lang="en-US" sz="1500" i="1" dirty="0">
                <a:solidFill>
                  <a:srgbClr val="1C4072"/>
                </a:solidFill>
              </a:rPr>
              <a:t>Neuroimage</a:t>
            </a:r>
            <a:r>
              <a:rPr lang="en-US" sz="1500" dirty="0">
                <a:solidFill>
                  <a:srgbClr val="1C4072"/>
                </a:solidFill>
              </a:rPr>
              <a:t>, 62(2), 852-855. | </a:t>
            </a:r>
            <a:r>
              <a:rPr lang="en-US" sz="1500" b="1" dirty="0" err="1">
                <a:solidFill>
                  <a:srgbClr val="1C4072"/>
                </a:solidFill>
              </a:rPr>
              <a:t>Ghio</a:t>
            </a:r>
            <a:r>
              <a:rPr lang="en-US" sz="1500" dirty="0">
                <a:solidFill>
                  <a:srgbClr val="1C4072"/>
                </a:solidFill>
              </a:rPr>
              <a:t>, M., </a:t>
            </a:r>
            <a:r>
              <a:rPr lang="en-US" sz="1500" dirty="0" err="1">
                <a:solidFill>
                  <a:srgbClr val="1C4072"/>
                </a:solidFill>
              </a:rPr>
              <a:t>Vaghi</a:t>
            </a:r>
            <a:r>
              <a:rPr lang="en-US" sz="1500" dirty="0">
                <a:solidFill>
                  <a:srgbClr val="1C4072"/>
                </a:solidFill>
              </a:rPr>
              <a:t>, M. M. S., </a:t>
            </a:r>
            <a:r>
              <a:rPr lang="en-US" sz="1500" dirty="0" err="1">
                <a:solidFill>
                  <a:srgbClr val="1C4072"/>
                </a:solidFill>
              </a:rPr>
              <a:t>Perani</a:t>
            </a:r>
            <a:r>
              <a:rPr lang="en-US" sz="1500" dirty="0">
                <a:solidFill>
                  <a:srgbClr val="1C4072"/>
                </a:solidFill>
              </a:rPr>
              <a:t>, D., &amp; </a:t>
            </a:r>
            <a:r>
              <a:rPr lang="en-US" sz="1500" dirty="0" err="1">
                <a:solidFill>
                  <a:srgbClr val="1C4072"/>
                </a:solidFill>
              </a:rPr>
              <a:t>Tettamanti</a:t>
            </a:r>
            <a:r>
              <a:rPr lang="en-US" sz="1500" dirty="0">
                <a:solidFill>
                  <a:srgbClr val="1C4072"/>
                </a:solidFill>
              </a:rPr>
              <a:t>, M. (2016). Decoding the neural representation of fine-grained conceptual categories. </a:t>
            </a:r>
            <a:r>
              <a:rPr lang="en-US" sz="1500" i="1" dirty="0">
                <a:solidFill>
                  <a:srgbClr val="1C4072"/>
                </a:solidFill>
              </a:rPr>
              <a:t>Neuroimage</a:t>
            </a:r>
            <a:r>
              <a:rPr lang="en-US" sz="1500" dirty="0">
                <a:solidFill>
                  <a:srgbClr val="1C4072"/>
                </a:solidFill>
              </a:rPr>
              <a:t>, 132, 93-103. | </a:t>
            </a:r>
            <a:r>
              <a:rPr lang="en-US" sz="1500" b="1" dirty="0">
                <a:solidFill>
                  <a:srgbClr val="1C4072"/>
                </a:solidFill>
              </a:rPr>
              <a:t>Wang</a:t>
            </a:r>
            <a:r>
              <a:rPr lang="en-US" sz="1500" dirty="0">
                <a:solidFill>
                  <a:srgbClr val="1C4072"/>
                </a:solidFill>
              </a:rPr>
              <a:t>, Y., Collins, J. A., Koski, J., </a:t>
            </a:r>
            <a:r>
              <a:rPr lang="en-US" sz="1500" dirty="0" err="1">
                <a:solidFill>
                  <a:srgbClr val="1C4072"/>
                </a:solidFill>
              </a:rPr>
              <a:t>Nugiel</a:t>
            </a:r>
            <a:r>
              <a:rPr lang="en-US" sz="1500" dirty="0">
                <a:solidFill>
                  <a:srgbClr val="1C4072"/>
                </a:solidFill>
              </a:rPr>
              <a:t>, T., </a:t>
            </a:r>
            <a:r>
              <a:rPr lang="en-US" sz="1500" dirty="0" err="1">
                <a:solidFill>
                  <a:srgbClr val="1C4072"/>
                </a:solidFill>
              </a:rPr>
              <a:t>Metoki</a:t>
            </a:r>
            <a:r>
              <a:rPr lang="en-US" sz="1500" dirty="0">
                <a:solidFill>
                  <a:srgbClr val="1C4072"/>
                </a:solidFill>
              </a:rPr>
              <a:t>, A., &amp; Olson, I. R. (2017). Dynamic neural architecture for social knowledge retrieval. </a:t>
            </a:r>
            <a:r>
              <a:rPr lang="en-US" sz="1500" i="1" dirty="0">
                <a:solidFill>
                  <a:srgbClr val="1C4072"/>
                </a:solidFill>
              </a:rPr>
              <a:t>Proceedings of the National Academy of Sciences</a:t>
            </a:r>
            <a:r>
              <a:rPr lang="en-US" sz="1500" dirty="0">
                <a:solidFill>
                  <a:srgbClr val="1C4072"/>
                </a:solidFill>
              </a:rPr>
              <a:t>, 114(16), E3305-E3314.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P spid="333" grpId="0"/>
      <p:bldP spid="334" grpId="0"/>
      <p:bldP spid="340"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4614</TotalTime>
  <Words>1381</Words>
  <Application>Microsoft Office PowerPoint</Application>
  <PresentationFormat>Personalizado</PresentationFormat>
  <Paragraphs>228</Paragraphs>
  <Slides>1</Slides>
  <Notes>1</Notes>
  <HiddenSlides>0</HiddenSlides>
  <MMClips>0</MMClips>
  <ScaleCrop>false</ScaleCrop>
  <HeadingPairs>
    <vt:vector size="4" baseType="variant">
      <vt:variant>
        <vt:lpstr>Tema</vt:lpstr>
      </vt:variant>
      <vt:variant>
        <vt:i4>1</vt:i4>
      </vt:variant>
      <vt:variant>
        <vt:lpstr>Títulos de diapositiva</vt:lpstr>
      </vt:variant>
      <vt:variant>
        <vt:i4>1</vt:i4>
      </vt:variant>
    </vt:vector>
  </HeadingPairs>
  <TitlesOfParts>
    <vt:vector size="2" baseType="lpstr">
      <vt:lpstr>Tema de Office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 DIMITROPOULOU</dc:creator>
  <cp:lastModifiedBy>Daniel Alcalá López</cp:lastModifiedBy>
  <cp:revision>347</cp:revision>
  <cp:lastPrinted>2019-06-06T10:54:22Z</cp:lastPrinted>
  <dcterms:created xsi:type="dcterms:W3CDTF">2009-03-05T11:17:44Z</dcterms:created>
  <dcterms:modified xsi:type="dcterms:W3CDTF">2019-10-30T13:34:38Z</dcterms:modified>
</cp:coreProperties>
</file>